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eue Machina Ultra-Bold" charset="1" panose="00000900000000000000"/>
      <p:regular r:id="rId15"/>
    </p:embeddedFont>
    <p:embeddedFont>
      <p:font typeface="Neue Machina"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12.png" Type="http://schemas.openxmlformats.org/officeDocument/2006/relationships/image"/><Relationship Id="rId15" Target="../media/image1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1.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91252" y="1123584"/>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774658" y="1123584"/>
            <a:ext cx="6881935" cy="13664491"/>
          </a:xfrm>
          <a:custGeom>
            <a:avLst/>
            <a:gdLst/>
            <a:ahLst/>
            <a:cxnLst/>
            <a:rect r="r" b="b" t="t" l="l"/>
            <a:pathLst>
              <a:path h="13664491" w="6881935">
                <a:moveTo>
                  <a:pt x="0" y="0"/>
                </a:moveTo>
                <a:lnTo>
                  <a:pt x="6881934" y="0"/>
                </a:lnTo>
                <a:lnTo>
                  <a:pt x="6881934" y="13664490"/>
                </a:lnTo>
                <a:lnTo>
                  <a:pt x="0" y="13664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6533682" y="4958517"/>
            <a:ext cx="6855851" cy="6668874"/>
          </a:xfrm>
          <a:custGeom>
            <a:avLst/>
            <a:gdLst/>
            <a:ahLst/>
            <a:cxnLst/>
            <a:rect r="r" b="b" t="t" l="l"/>
            <a:pathLst>
              <a:path h="6668874" w="6855851">
                <a:moveTo>
                  <a:pt x="0" y="0"/>
                </a:moveTo>
                <a:lnTo>
                  <a:pt x="6855851" y="0"/>
                </a:lnTo>
                <a:lnTo>
                  <a:pt x="6855851" y="6668874"/>
                </a:lnTo>
                <a:lnTo>
                  <a:pt x="0" y="6668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9" id="9"/>
          <p:cNvGrpSpPr/>
          <p:nvPr/>
        </p:nvGrpSpPr>
        <p:grpSpPr>
          <a:xfrm rot="0">
            <a:off x="1587959" y="1603222"/>
            <a:ext cx="9072456" cy="909065"/>
            <a:chOff x="0" y="0"/>
            <a:chExt cx="2521432" cy="252649"/>
          </a:xfrm>
        </p:grpSpPr>
        <p:sp>
          <p:nvSpPr>
            <p:cNvPr name="Freeform 10" id="10"/>
            <p:cNvSpPr/>
            <p:nvPr/>
          </p:nvSpPr>
          <p:spPr>
            <a:xfrm flipH="false" flipV="false" rot="0">
              <a:off x="0" y="0"/>
              <a:ext cx="2521432" cy="252649"/>
            </a:xfrm>
            <a:custGeom>
              <a:avLst/>
              <a:gdLst/>
              <a:ahLst/>
              <a:cxnLst/>
              <a:rect r="r" b="b" t="t" l="l"/>
              <a:pathLst>
                <a:path h="252649" w="2521432">
                  <a:moveTo>
                    <a:pt x="43521" y="0"/>
                  </a:moveTo>
                  <a:lnTo>
                    <a:pt x="2477911" y="0"/>
                  </a:lnTo>
                  <a:cubicBezTo>
                    <a:pt x="2489454" y="0"/>
                    <a:pt x="2500523" y="4585"/>
                    <a:pt x="2508685" y="12747"/>
                  </a:cubicBezTo>
                  <a:cubicBezTo>
                    <a:pt x="2516847" y="20909"/>
                    <a:pt x="2521432" y="31978"/>
                    <a:pt x="2521432" y="43521"/>
                  </a:cubicBezTo>
                  <a:lnTo>
                    <a:pt x="2521432" y="209128"/>
                  </a:lnTo>
                  <a:cubicBezTo>
                    <a:pt x="2521432" y="233164"/>
                    <a:pt x="2501947" y="252649"/>
                    <a:pt x="2477911" y="252649"/>
                  </a:cubicBezTo>
                  <a:lnTo>
                    <a:pt x="43521" y="252649"/>
                  </a:lnTo>
                  <a:cubicBezTo>
                    <a:pt x="31978" y="252649"/>
                    <a:pt x="20909" y="248064"/>
                    <a:pt x="12747" y="239902"/>
                  </a:cubicBezTo>
                  <a:cubicBezTo>
                    <a:pt x="4585" y="231740"/>
                    <a:pt x="0" y="220671"/>
                    <a:pt x="0" y="209128"/>
                  </a:cubicBezTo>
                  <a:lnTo>
                    <a:pt x="0" y="43521"/>
                  </a:lnTo>
                  <a:cubicBezTo>
                    <a:pt x="0" y="31978"/>
                    <a:pt x="4585" y="20909"/>
                    <a:pt x="12747" y="12747"/>
                  </a:cubicBezTo>
                  <a:cubicBezTo>
                    <a:pt x="20909" y="4585"/>
                    <a:pt x="31978" y="0"/>
                    <a:pt x="43521" y="0"/>
                  </a:cubicBezTo>
                  <a:close/>
                </a:path>
              </a:pathLst>
            </a:custGeom>
            <a:solidFill>
              <a:srgbClr val="C5E898"/>
            </a:solidFill>
            <a:ln w="38100" cap="rnd">
              <a:solidFill>
                <a:srgbClr val="000000"/>
              </a:solidFill>
              <a:prstDash val="solid"/>
              <a:round/>
            </a:ln>
          </p:spPr>
        </p:sp>
        <p:sp>
          <p:nvSpPr>
            <p:cNvPr name="TextBox 11" id="11"/>
            <p:cNvSpPr txBox="true"/>
            <p:nvPr/>
          </p:nvSpPr>
          <p:spPr>
            <a:xfrm>
              <a:off x="0" y="-9525"/>
              <a:ext cx="2521432" cy="262174"/>
            </a:xfrm>
            <a:prstGeom prst="rect">
              <a:avLst/>
            </a:prstGeom>
          </p:spPr>
          <p:txBody>
            <a:bodyPr anchor="ctr" rtlCol="false" tIns="50800" lIns="50800" bIns="50800" rIns="50800"/>
            <a:lstStyle/>
            <a:p>
              <a:pPr algn="ctr">
                <a:lnSpc>
                  <a:spcPts val="2991"/>
                </a:lnSpc>
              </a:pPr>
            </a:p>
          </p:txBody>
        </p:sp>
      </p:grpSp>
      <p:grpSp>
        <p:nvGrpSpPr>
          <p:cNvPr name="Group 12" id="12"/>
          <p:cNvGrpSpPr/>
          <p:nvPr/>
        </p:nvGrpSpPr>
        <p:grpSpPr>
          <a:xfrm rot="0">
            <a:off x="1587959" y="5802277"/>
            <a:ext cx="5810565" cy="2066659"/>
            <a:chOff x="0" y="0"/>
            <a:chExt cx="1614882" cy="574369"/>
          </a:xfrm>
        </p:grpSpPr>
        <p:sp>
          <p:nvSpPr>
            <p:cNvPr name="Freeform 13" id="13"/>
            <p:cNvSpPr/>
            <p:nvPr/>
          </p:nvSpPr>
          <p:spPr>
            <a:xfrm flipH="false" flipV="false" rot="0">
              <a:off x="0" y="0"/>
              <a:ext cx="1614882" cy="574369"/>
            </a:xfrm>
            <a:custGeom>
              <a:avLst/>
              <a:gdLst/>
              <a:ahLst/>
              <a:cxnLst/>
              <a:rect r="r" b="b" t="t" l="l"/>
              <a:pathLst>
                <a:path h="574369" w="1614882">
                  <a:moveTo>
                    <a:pt x="67952" y="0"/>
                  </a:moveTo>
                  <a:lnTo>
                    <a:pt x="1546930" y="0"/>
                  </a:lnTo>
                  <a:cubicBezTo>
                    <a:pt x="1564952" y="0"/>
                    <a:pt x="1582236" y="7159"/>
                    <a:pt x="1594979" y="19903"/>
                  </a:cubicBezTo>
                  <a:cubicBezTo>
                    <a:pt x="1607723" y="32646"/>
                    <a:pt x="1614882" y="49930"/>
                    <a:pt x="1614882" y="67952"/>
                  </a:cubicBezTo>
                  <a:lnTo>
                    <a:pt x="1614882" y="506418"/>
                  </a:lnTo>
                  <a:cubicBezTo>
                    <a:pt x="1614882" y="524440"/>
                    <a:pt x="1607723" y="541723"/>
                    <a:pt x="1594979" y="554467"/>
                  </a:cubicBezTo>
                  <a:cubicBezTo>
                    <a:pt x="1582236" y="567210"/>
                    <a:pt x="1564952" y="574369"/>
                    <a:pt x="1546930" y="574369"/>
                  </a:cubicBezTo>
                  <a:lnTo>
                    <a:pt x="67952" y="574369"/>
                  </a:lnTo>
                  <a:cubicBezTo>
                    <a:pt x="49930" y="574369"/>
                    <a:pt x="32646" y="567210"/>
                    <a:pt x="19903" y="554467"/>
                  </a:cubicBezTo>
                  <a:cubicBezTo>
                    <a:pt x="7159" y="541723"/>
                    <a:pt x="0" y="524440"/>
                    <a:pt x="0" y="506418"/>
                  </a:cubicBezTo>
                  <a:lnTo>
                    <a:pt x="0" y="67952"/>
                  </a:lnTo>
                  <a:cubicBezTo>
                    <a:pt x="0" y="49930"/>
                    <a:pt x="7159" y="32646"/>
                    <a:pt x="19903" y="19903"/>
                  </a:cubicBezTo>
                  <a:cubicBezTo>
                    <a:pt x="32646" y="7159"/>
                    <a:pt x="49930" y="0"/>
                    <a:pt x="67952" y="0"/>
                  </a:cubicBezTo>
                  <a:close/>
                </a:path>
              </a:pathLst>
            </a:custGeom>
            <a:solidFill>
              <a:srgbClr val="FED1FF"/>
            </a:solidFill>
            <a:ln w="38100" cap="rnd">
              <a:solidFill>
                <a:srgbClr val="000000"/>
              </a:solidFill>
              <a:prstDash val="solid"/>
              <a:round/>
            </a:ln>
          </p:spPr>
        </p:sp>
        <p:sp>
          <p:nvSpPr>
            <p:cNvPr name="TextBox 14" id="14"/>
            <p:cNvSpPr txBox="true"/>
            <p:nvPr/>
          </p:nvSpPr>
          <p:spPr>
            <a:xfrm>
              <a:off x="0" y="-9525"/>
              <a:ext cx="1614882" cy="583894"/>
            </a:xfrm>
            <a:prstGeom prst="rect">
              <a:avLst/>
            </a:prstGeom>
          </p:spPr>
          <p:txBody>
            <a:bodyPr anchor="ctr" rtlCol="false" tIns="50800" lIns="50800" bIns="50800" rIns="50800"/>
            <a:lstStyle/>
            <a:p>
              <a:pPr algn="ctr">
                <a:lnSpc>
                  <a:spcPts val="2991"/>
                </a:lnSpc>
              </a:pPr>
            </a:p>
          </p:txBody>
        </p:sp>
      </p:grpSp>
      <p:sp>
        <p:nvSpPr>
          <p:cNvPr name="Freeform 15" id="15"/>
          <p:cNvSpPr/>
          <p:nvPr/>
        </p:nvSpPr>
        <p:spPr>
          <a:xfrm flipH="true" flipV="false" rot="0">
            <a:off x="2497680" y="8074781"/>
            <a:ext cx="3989247" cy="2212219"/>
          </a:xfrm>
          <a:custGeom>
            <a:avLst/>
            <a:gdLst/>
            <a:ahLst/>
            <a:cxnLst/>
            <a:rect r="r" b="b" t="t" l="l"/>
            <a:pathLst>
              <a:path h="2212219" w="3989247">
                <a:moveTo>
                  <a:pt x="3989248" y="0"/>
                </a:moveTo>
                <a:lnTo>
                  <a:pt x="0" y="0"/>
                </a:lnTo>
                <a:lnTo>
                  <a:pt x="0" y="2212219"/>
                </a:lnTo>
                <a:lnTo>
                  <a:pt x="3989248" y="2212219"/>
                </a:lnTo>
                <a:lnTo>
                  <a:pt x="398924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922459" y="3466368"/>
            <a:ext cx="1956759" cy="1036509"/>
          </a:xfrm>
          <a:custGeom>
            <a:avLst/>
            <a:gdLst/>
            <a:ahLst/>
            <a:cxnLst/>
            <a:rect r="r" b="b" t="t" l="l"/>
            <a:pathLst>
              <a:path h="1036509" w="1956759">
                <a:moveTo>
                  <a:pt x="0" y="0"/>
                </a:moveTo>
                <a:lnTo>
                  <a:pt x="1956759" y="0"/>
                </a:lnTo>
                <a:lnTo>
                  <a:pt x="1956759" y="1036508"/>
                </a:lnTo>
                <a:lnTo>
                  <a:pt x="0" y="1036508"/>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0" y="-34193"/>
            <a:ext cx="1933563" cy="1583280"/>
          </a:xfrm>
          <a:custGeom>
            <a:avLst/>
            <a:gdLst/>
            <a:ahLst/>
            <a:cxnLst/>
            <a:rect r="r" b="b" t="t" l="l"/>
            <a:pathLst>
              <a:path h="1583280" w="1933563">
                <a:moveTo>
                  <a:pt x="0" y="0"/>
                </a:moveTo>
                <a:lnTo>
                  <a:pt x="1933563" y="0"/>
                </a:lnTo>
                <a:lnTo>
                  <a:pt x="1933563" y="1583281"/>
                </a:lnTo>
                <a:lnTo>
                  <a:pt x="0" y="1583281"/>
                </a:lnTo>
                <a:lnTo>
                  <a:pt x="0" y="0"/>
                </a:lnTo>
                <a:close/>
              </a:path>
            </a:pathLst>
          </a:custGeom>
          <a:blipFill>
            <a:blip r:embed="rId12"/>
            <a:stretch>
              <a:fillRect l="0" t="0" r="0" b="0"/>
            </a:stretch>
          </a:blipFill>
        </p:spPr>
      </p:sp>
      <p:sp>
        <p:nvSpPr>
          <p:cNvPr name="Freeform 18" id="18"/>
          <p:cNvSpPr/>
          <p:nvPr/>
        </p:nvSpPr>
        <p:spPr>
          <a:xfrm flipH="false" flipV="false" rot="0">
            <a:off x="16354437" y="0"/>
            <a:ext cx="1933563" cy="1933563"/>
          </a:xfrm>
          <a:custGeom>
            <a:avLst/>
            <a:gdLst/>
            <a:ahLst/>
            <a:cxnLst/>
            <a:rect r="r" b="b" t="t" l="l"/>
            <a:pathLst>
              <a:path h="1933563" w="1933563">
                <a:moveTo>
                  <a:pt x="0" y="0"/>
                </a:moveTo>
                <a:lnTo>
                  <a:pt x="1933563" y="0"/>
                </a:lnTo>
                <a:lnTo>
                  <a:pt x="1933563" y="1933563"/>
                </a:lnTo>
                <a:lnTo>
                  <a:pt x="0" y="1933563"/>
                </a:lnTo>
                <a:lnTo>
                  <a:pt x="0" y="0"/>
                </a:lnTo>
                <a:close/>
              </a:path>
            </a:pathLst>
          </a:custGeom>
          <a:blipFill>
            <a:blip r:embed="rId13"/>
            <a:stretch>
              <a:fillRect l="0" t="0" r="0" b="0"/>
            </a:stretch>
          </a:blipFill>
        </p:spPr>
      </p:sp>
      <p:sp>
        <p:nvSpPr>
          <p:cNvPr name="TextBox 19" id="19"/>
          <p:cNvSpPr txBox="true"/>
          <p:nvPr/>
        </p:nvSpPr>
        <p:spPr>
          <a:xfrm rot="0">
            <a:off x="1587959" y="2843802"/>
            <a:ext cx="10125313" cy="2651577"/>
          </a:xfrm>
          <a:prstGeom prst="rect">
            <a:avLst/>
          </a:prstGeom>
        </p:spPr>
        <p:txBody>
          <a:bodyPr anchor="t" rtlCol="false" tIns="0" lIns="0" bIns="0" rIns="0">
            <a:spAutoFit/>
          </a:bodyPr>
          <a:lstStyle/>
          <a:p>
            <a:pPr algn="l">
              <a:lnSpc>
                <a:spcPts val="10232"/>
              </a:lnSpc>
            </a:pPr>
            <a:r>
              <a:rPr lang="en-US" sz="10232" b="true">
                <a:solidFill>
                  <a:srgbClr val="FFFFFF"/>
                </a:solidFill>
                <a:latin typeface="Neue Machina Ultra-Bold"/>
                <a:ea typeface="Neue Machina Ultra-Bold"/>
                <a:cs typeface="Neue Machina Ultra-Bold"/>
                <a:sym typeface="Neue Machina Ultra-Bold"/>
              </a:rPr>
              <a:t>Mobile Usage Impacts</a:t>
            </a:r>
          </a:p>
        </p:txBody>
      </p:sp>
      <p:sp>
        <p:nvSpPr>
          <p:cNvPr name="TextBox 20" id="20"/>
          <p:cNvSpPr txBox="true"/>
          <p:nvPr/>
        </p:nvSpPr>
        <p:spPr>
          <a:xfrm rot="0">
            <a:off x="1817978" y="1910893"/>
            <a:ext cx="8509794" cy="436450"/>
          </a:xfrm>
          <a:prstGeom prst="rect">
            <a:avLst/>
          </a:prstGeom>
        </p:spPr>
        <p:txBody>
          <a:bodyPr anchor="t" rtlCol="false" tIns="0" lIns="0" bIns="0" rIns="0">
            <a:spAutoFit/>
          </a:bodyPr>
          <a:lstStyle/>
          <a:p>
            <a:pPr algn="ctr">
              <a:lnSpc>
                <a:spcPts val="3283"/>
              </a:lnSpc>
            </a:pPr>
            <a:r>
              <a:rPr lang="en-US" sz="3283">
                <a:solidFill>
                  <a:srgbClr val="000000"/>
                </a:solidFill>
                <a:latin typeface="Neue Machina"/>
                <a:ea typeface="Neue Machina"/>
                <a:cs typeface="Neue Machina"/>
                <a:sym typeface="Neue Machina"/>
              </a:rPr>
              <a:t>CSE271 - Data Science Methodology</a:t>
            </a:r>
          </a:p>
        </p:txBody>
      </p:sp>
      <p:sp>
        <p:nvSpPr>
          <p:cNvPr name="TextBox 21" id="21"/>
          <p:cNvSpPr txBox="true"/>
          <p:nvPr/>
        </p:nvSpPr>
        <p:spPr>
          <a:xfrm rot="0">
            <a:off x="1817978" y="6112774"/>
            <a:ext cx="3375402" cy="527177"/>
          </a:xfrm>
          <a:prstGeom prst="rect">
            <a:avLst/>
          </a:prstGeom>
        </p:spPr>
        <p:txBody>
          <a:bodyPr anchor="t" rtlCol="false" tIns="0" lIns="0" bIns="0" rIns="0">
            <a:spAutoFit/>
          </a:bodyPr>
          <a:lstStyle/>
          <a:p>
            <a:pPr algn="l">
              <a:lnSpc>
                <a:spcPts val="4255"/>
              </a:lnSpc>
              <a:spcBef>
                <a:spcPct val="0"/>
              </a:spcBef>
            </a:pPr>
            <a:r>
              <a:rPr lang="en-US" sz="3039">
                <a:solidFill>
                  <a:srgbClr val="000000"/>
                </a:solidFill>
                <a:latin typeface="Neue Machina"/>
                <a:ea typeface="Neue Machina"/>
                <a:cs typeface="Neue Machina"/>
                <a:sym typeface="Neue Machina"/>
              </a:rPr>
              <a:t>Presentation by</a:t>
            </a:r>
          </a:p>
        </p:txBody>
      </p:sp>
      <p:sp>
        <p:nvSpPr>
          <p:cNvPr name="TextBox 22" id="22"/>
          <p:cNvSpPr txBox="true"/>
          <p:nvPr/>
        </p:nvSpPr>
        <p:spPr>
          <a:xfrm rot="0">
            <a:off x="1817978" y="6582801"/>
            <a:ext cx="5580547" cy="962037"/>
          </a:xfrm>
          <a:prstGeom prst="rect">
            <a:avLst/>
          </a:prstGeom>
        </p:spPr>
        <p:txBody>
          <a:bodyPr anchor="t" rtlCol="false" tIns="0" lIns="0" bIns="0" rIns="0">
            <a:spAutoFit/>
          </a:bodyPr>
          <a:lstStyle/>
          <a:p>
            <a:pPr algn="l">
              <a:lnSpc>
                <a:spcPts val="3856"/>
              </a:lnSpc>
              <a:spcBef>
                <a:spcPct val="0"/>
              </a:spcBef>
            </a:pPr>
            <a:r>
              <a:rPr lang="en-US" b="true" sz="2754">
                <a:solidFill>
                  <a:srgbClr val="000000"/>
                </a:solidFill>
                <a:latin typeface="Neue Machina Ultra-Bold"/>
                <a:ea typeface="Neue Machina Ultra-Bold"/>
                <a:cs typeface="Neue Machina Ultra-Bold"/>
                <a:sym typeface="Neue Machina Ultra-Bold"/>
              </a:rPr>
              <a:t>Jana Sherif           22-101234</a:t>
            </a:r>
          </a:p>
          <a:p>
            <a:pPr algn="l">
              <a:lnSpc>
                <a:spcPts val="3856"/>
              </a:lnSpc>
              <a:spcBef>
                <a:spcPct val="0"/>
              </a:spcBef>
            </a:pPr>
            <a:r>
              <a:rPr lang="en-US" b="true" sz="2754">
                <a:solidFill>
                  <a:srgbClr val="000000"/>
                </a:solidFill>
                <a:latin typeface="Neue Machina Ultra-Bold"/>
                <a:ea typeface="Neue Machina Ultra-Bold"/>
                <a:cs typeface="Neue Machina Ultra-Bold"/>
                <a:sym typeface="Neue Machina Ultra-Bold"/>
              </a:rPr>
              <a:t>Rokaya Radwan   22-101171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1338560" y="1515549"/>
            <a:ext cx="8032832" cy="10620331"/>
          </a:xfrm>
          <a:custGeom>
            <a:avLst/>
            <a:gdLst/>
            <a:ahLst/>
            <a:cxnLst/>
            <a:rect r="r" b="b" t="t" l="l"/>
            <a:pathLst>
              <a:path h="10620331" w="8032832">
                <a:moveTo>
                  <a:pt x="0" y="0"/>
                </a:moveTo>
                <a:lnTo>
                  <a:pt x="8032832" y="0"/>
                </a:lnTo>
                <a:lnTo>
                  <a:pt x="8032832" y="10620332"/>
                </a:lnTo>
                <a:lnTo>
                  <a:pt x="0" y="10620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2582" y="2722432"/>
            <a:ext cx="7889190" cy="3782548"/>
            <a:chOff x="0" y="0"/>
            <a:chExt cx="2177738" cy="1044138"/>
          </a:xfrm>
        </p:grpSpPr>
        <p:sp>
          <p:nvSpPr>
            <p:cNvPr name="Freeform 7" id="7"/>
            <p:cNvSpPr/>
            <p:nvPr/>
          </p:nvSpPr>
          <p:spPr>
            <a:xfrm flipH="false" flipV="false" rot="0">
              <a:off x="0" y="0"/>
              <a:ext cx="2177738" cy="1044138"/>
            </a:xfrm>
            <a:custGeom>
              <a:avLst/>
              <a:gdLst/>
              <a:ahLst/>
              <a:cxnLst/>
              <a:rect r="r" b="b" t="t" l="l"/>
              <a:pathLst>
                <a:path h="1044138" w="2177738">
                  <a:moveTo>
                    <a:pt x="50048" y="0"/>
                  </a:moveTo>
                  <a:lnTo>
                    <a:pt x="2127690" y="0"/>
                  </a:lnTo>
                  <a:cubicBezTo>
                    <a:pt x="2140964" y="0"/>
                    <a:pt x="2153694" y="5273"/>
                    <a:pt x="2163080" y="14659"/>
                  </a:cubicBezTo>
                  <a:cubicBezTo>
                    <a:pt x="2172465" y="24045"/>
                    <a:pt x="2177738" y="36774"/>
                    <a:pt x="2177738" y="50048"/>
                  </a:cubicBezTo>
                  <a:lnTo>
                    <a:pt x="2177738" y="994090"/>
                  </a:lnTo>
                  <a:cubicBezTo>
                    <a:pt x="2177738" y="1007363"/>
                    <a:pt x="2172465" y="1020093"/>
                    <a:pt x="2163080" y="1029479"/>
                  </a:cubicBezTo>
                  <a:cubicBezTo>
                    <a:pt x="2153694" y="1038865"/>
                    <a:pt x="2140964" y="1044138"/>
                    <a:pt x="2127690" y="1044138"/>
                  </a:cubicBezTo>
                  <a:lnTo>
                    <a:pt x="50048" y="1044138"/>
                  </a:lnTo>
                  <a:cubicBezTo>
                    <a:pt x="36774" y="1044138"/>
                    <a:pt x="24045" y="1038865"/>
                    <a:pt x="14659" y="1029479"/>
                  </a:cubicBezTo>
                  <a:cubicBezTo>
                    <a:pt x="5273" y="1020093"/>
                    <a:pt x="0" y="1007363"/>
                    <a:pt x="0" y="994090"/>
                  </a:cubicBezTo>
                  <a:lnTo>
                    <a:pt x="0" y="50048"/>
                  </a:lnTo>
                  <a:cubicBezTo>
                    <a:pt x="0" y="36774"/>
                    <a:pt x="5273" y="24045"/>
                    <a:pt x="14659" y="14659"/>
                  </a:cubicBezTo>
                  <a:cubicBezTo>
                    <a:pt x="24045" y="5273"/>
                    <a:pt x="36774" y="0"/>
                    <a:pt x="50048"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177738" cy="1053663"/>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true" flipV="false" rot="0">
            <a:off x="6833610" y="4769600"/>
            <a:ext cx="5176324" cy="5517400"/>
          </a:xfrm>
          <a:custGeom>
            <a:avLst/>
            <a:gdLst/>
            <a:ahLst/>
            <a:cxnLst/>
            <a:rect r="r" b="b" t="t" l="l"/>
            <a:pathLst>
              <a:path h="5517400" w="5176324">
                <a:moveTo>
                  <a:pt x="5176324" y="0"/>
                </a:moveTo>
                <a:lnTo>
                  <a:pt x="0" y="0"/>
                </a:lnTo>
                <a:lnTo>
                  <a:pt x="0" y="5517400"/>
                </a:lnTo>
                <a:lnTo>
                  <a:pt x="5176324" y="5517400"/>
                </a:lnTo>
                <a:lnTo>
                  <a:pt x="51763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97739" y="6356614"/>
            <a:ext cx="5570384" cy="3686581"/>
          </a:xfrm>
          <a:custGeom>
            <a:avLst/>
            <a:gdLst/>
            <a:ahLst/>
            <a:cxnLst/>
            <a:rect r="r" b="b" t="t" l="l"/>
            <a:pathLst>
              <a:path h="3686581" w="5570384">
                <a:moveTo>
                  <a:pt x="0" y="0"/>
                </a:moveTo>
                <a:lnTo>
                  <a:pt x="5570384" y="0"/>
                </a:lnTo>
                <a:lnTo>
                  <a:pt x="5570384" y="3686581"/>
                </a:lnTo>
                <a:lnTo>
                  <a:pt x="0" y="36865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0861" y="5628084"/>
            <a:ext cx="2120061" cy="728530"/>
          </a:xfrm>
          <a:custGeom>
            <a:avLst/>
            <a:gdLst/>
            <a:ahLst/>
            <a:cxnLst/>
            <a:rect r="r" b="b" t="t" l="l"/>
            <a:pathLst>
              <a:path h="728530" w="2120061">
                <a:moveTo>
                  <a:pt x="0" y="0"/>
                </a:moveTo>
                <a:lnTo>
                  <a:pt x="2120061" y="0"/>
                </a:lnTo>
                <a:lnTo>
                  <a:pt x="2120061" y="728530"/>
                </a:lnTo>
                <a:lnTo>
                  <a:pt x="0" y="728530"/>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641793" y="1707308"/>
            <a:ext cx="2368141" cy="1254420"/>
          </a:xfrm>
          <a:custGeom>
            <a:avLst/>
            <a:gdLst/>
            <a:ahLst/>
            <a:cxnLst/>
            <a:rect r="r" b="b" t="t" l="l"/>
            <a:pathLst>
              <a:path h="1254420" w="2368141">
                <a:moveTo>
                  <a:pt x="0" y="0"/>
                </a:moveTo>
                <a:lnTo>
                  <a:pt x="2368141" y="0"/>
                </a:lnTo>
                <a:lnTo>
                  <a:pt x="2368141" y="1254420"/>
                </a:lnTo>
                <a:lnTo>
                  <a:pt x="0" y="1254420"/>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774419" y="5785809"/>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2">
              <a:alphaModFix amt="10999"/>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5" id="15"/>
          <p:cNvSpPr/>
          <p:nvPr/>
        </p:nvSpPr>
        <p:spPr>
          <a:xfrm flipH="false" flipV="false" rot="0">
            <a:off x="16532966" y="0"/>
            <a:ext cx="1933563" cy="1933563"/>
          </a:xfrm>
          <a:custGeom>
            <a:avLst/>
            <a:gdLst/>
            <a:ahLst/>
            <a:cxnLst/>
            <a:rect r="r" b="b" t="t" l="l"/>
            <a:pathLst>
              <a:path h="1933563" w="1933563">
                <a:moveTo>
                  <a:pt x="0" y="0"/>
                </a:moveTo>
                <a:lnTo>
                  <a:pt x="1933563" y="0"/>
                </a:lnTo>
                <a:lnTo>
                  <a:pt x="1933563" y="1933563"/>
                </a:lnTo>
                <a:lnTo>
                  <a:pt x="0" y="1933563"/>
                </a:lnTo>
                <a:lnTo>
                  <a:pt x="0" y="0"/>
                </a:lnTo>
                <a:close/>
              </a:path>
            </a:pathLst>
          </a:custGeom>
          <a:blipFill>
            <a:blip r:embed="rId14"/>
            <a:stretch>
              <a:fillRect l="0" t="0" r="0" b="0"/>
            </a:stretch>
          </a:blipFill>
        </p:spPr>
      </p:sp>
      <p:sp>
        <p:nvSpPr>
          <p:cNvPr name="Freeform 16" id="16"/>
          <p:cNvSpPr/>
          <p:nvPr/>
        </p:nvSpPr>
        <p:spPr>
          <a:xfrm flipH="false" flipV="false" rot="0">
            <a:off x="-140861" y="-67731"/>
            <a:ext cx="1933563" cy="1583280"/>
          </a:xfrm>
          <a:custGeom>
            <a:avLst/>
            <a:gdLst/>
            <a:ahLst/>
            <a:cxnLst/>
            <a:rect r="r" b="b" t="t" l="l"/>
            <a:pathLst>
              <a:path h="1583280" w="1933563">
                <a:moveTo>
                  <a:pt x="0" y="0"/>
                </a:moveTo>
                <a:lnTo>
                  <a:pt x="1933563" y="0"/>
                </a:lnTo>
                <a:lnTo>
                  <a:pt x="1933563" y="1583280"/>
                </a:lnTo>
                <a:lnTo>
                  <a:pt x="0" y="1583280"/>
                </a:lnTo>
                <a:lnTo>
                  <a:pt x="0" y="0"/>
                </a:lnTo>
                <a:close/>
              </a:path>
            </a:pathLst>
          </a:custGeom>
          <a:blipFill>
            <a:blip r:embed="rId15"/>
            <a:stretch>
              <a:fillRect l="0" t="0" r="0" b="0"/>
            </a:stretch>
          </a:blipFill>
        </p:spPr>
      </p:sp>
      <p:sp>
        <p:nvSpPr>
          <p:cNvPr name="TextBox 17" id="17"/>
          <p:cNvSpPr txBox="true"/>
          <p:nvPr/>
        </p:nvSpPr>
        <p:spPr>
          <a:xfrm rot="0">
            <a:off x="1532582" y="1577349"/>
            <a:ext cx="7256067" cy="987656"/>
          </a:xfrm>
          <a:prstGeom prst="rect">
            <a:avLst/>
          </a:prstGeom>
        </p:spPr>
        <p:txBody>
          <a:bodyPr anchor="t" rtlCol="false" tIns="0" lIns="0" bIns="0" rIns="0">
            <a:spAutoFit/>
          </a:bodyPr>
          <a:lstStyle/>
          <a:p>
            <a:pPr algn="l">
              <a:lnSpc>
                <a:spcPts val="7332"/>
              </a:lnSpc>
            </a:pPr>
            <a:r>
              <a:rPr lang="en-US" sz="7332" b="true">
                <a:solidFill>
                  <a:srgbClr val="FFFFFF"/>
                </a:solidFill>
                <a:latin typeface="Neue Machina Ultra-Bold"/>
                <a:ea typeface="Neue Machina Ultra-Bold"/>
                <a:cs typeface="Neue Machina Ultra-Bold"/>
                <a:sym typeface="Neue Machina Ultra-Bold"/>
              </a:rPr>
              <a:t>Introduction</a:t>
            </a:r>
          </a:p>
        </p:txBody>
      </p:sp>
      <p:sp>
        <p:nvSpPr>
          <p:cNvPr name="TextBox 18" id="18"/>
          <p:cNvSpPr txBox="true"/>
          <p:nvPr/>
        </p:nvSpPr>
        <p:spPr>
          <a:xfrm rot="0">
            <a:off x="1979200" y="3008009"/>
            <a:ext cx="5932630" cy="3163769"/>
          </a:xfrm>
          <a:prstGeom prst="rect">
            <a:avLst/>
          </a:prstGeom>
        </p:spPr>
        <p:txBody>
          <a:bodyPr anchor="t" rtlCol="false" tIns="0" lIns="0" bIns="0" rIns="0">
            <a:spAutoFit/>
          </a:bodyPr>
          <a:lstStyle/>
          <a:p>
            <a:pPr algn="l">
              <a:lnSpc>
                <a:spcPts val="3139"/>
              </a:lnSpc>
              <a:spcBef>
                <a:spcPct val="0"/>
              </a:spcBef>
            </a:pPr>
            <a:r>
              <a:rPr lang="en-US" sz="2242">
                <a:solidFill>
                  <a:srgbClr val="000000"/>
                </a:solidFill>
                <a:latin typeface="Neue Machina"/>
                <a:ea typeface="Neue Machina"/>
                <a:cs typeface="Neue Machina"/>
                <a:sym typeface="Neue Machina"/>
              </a:rPr>
              <a:t>This pr</a:t>
            </a:r>
            <a:r>
              <a:rPr lang="en-US" sz="2242">
                <a:solidFill>
                  <a:srgbClr val="000000"/>
                </a:solidFill>
                <a:latin typeface="Neue Machina"/>
                <a:ea typeface="Neue Machina"/>
                <a:cs typeface="Neue Machina"/>
                <a:sym typeface="Neue Machina"/>
              </a:rPr>
              <a:t>oject explores the relationship between smartphone usage patterns and indicators of addiction and stress among users. We applied both regression and classification models to analyze how features such as screen time, notifications, and night usage influence user well-being.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846657" y="1757869"/>
            <a:ext cx="6662036" cy="13227870"/>
          </a:xfrm>
          <a:custGeom>
            <a:avLst/>
            <a:gdLst/>
            <a:ahLst/>
            <a:cxnLst/>
            <a:rect r="r" b="b" t="t" l="l"/>
            <a:pathLst>
              <a:path h="13227870" w="6662036">
                <a:moveTo>
                  <a:pt x="0" y="0"/>
                </a:moveTo>
                <a:lnTo>
                  <a:pt x="6662037" y="0"/>
                </a:lnTo>
                <a:lnTo>
                  <a:pt x="6662037" y="13227870"/>
                </a:lnTo>
                <a:lnTo>
                  <a:pt x="0" y="1322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909345" y="3352553"/>
            <a:ext cx="7867149" cy="6510409"/>
            <a:chOff x="0" y="0"/>
            <a:chExt cx="2072006" cy="1714676"/>
          </a:xfrm>
        </p:grpSpPr>
        <p:sp>
          <p:nvSpPr>
            <p:cNvPr name="Freeform 7" id="7"/>
            <p:cNvSpPr/>
            <p:nvPr/>
          </p:nvSpPr>
          <p:spPr>
            <a:xfrm flipH="false" flipV="false" rot="0">
              <a:off x="0" y="0"/>
              <a:ext cx="2072006" cy="1714676"/>
            </a:xfrm>
            <a:custGeom>
              <a:avLst/>
              <a:gdLst/>
              <a:ahLst/>
              <a:cxnLst/>
              <a:rect r="r" b="b" t="t" l="l"/>
              <a:pathLst>
                <a:path h="1714676" w="2072006">
                  <a:moveTo>
                    <a:pt x="50188" y="0"/>
                  </a:moveTo>
                  <a:lnTo>
                    <a:pt x="2021818" y="0"/>
                  </a:lnTo>
                  <a:cubicBezTo>
                    <a:pt x="2049537" y="0"/>
                    <a:pt x="2072006" y="22470"/>
                    <a:pt x="2072006" y="50188"/>
                  </a:cubicBezTo>
                  <a:lnTo>
                    <a:pt x="2072006" y="1664488"/>
                  </a:lnTo>
                  <a:cubicBezTo>
                    <a:pt x="2072006" y="1692206"/>
                    <a:pt x="2049537" y="1714676"/>
                    <a:pt x="2021818" y="1714676"/>
                  </a:cubicBezTo>
                  <a:lnTo>
                    <a:pt x="50188" y="1714676"/>
                  </a:lnTo>
                  <a:cubicBezTo>
                    <a:pt x="22470" y="1714676"/>
                    <a:pt x="0" y="1692206"/>
                    <a:pt x="0" y="1664488"/>
                  </a:cubicBezTo>
                  <a:lnTo>
                    <a:pt x="0" y="50188"/>
                  </a:lnTo>
                  <a:cubicBezTo>
                    <a:pt x="0" y="22470"/>
                    <a:pt x="22470" y="0"/>
                    <a:pt x="50188"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072006" cy="1724201"/>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true" flipV="false" rot="0">
            <a:off x="4225856" y="3908188"/>
            <a:ext cx="6812966" cy="6738642"/>
          </a:xfrm>
          <a:custGeom>
            <a:avLst/>
            <a:gdLst/>
            <a:ahLst/>
            <a:cxnLst/>
            <a:rect r="r" b="b" t="t" l="l"/>
            <a:pathLst>
              <a:path h="6738642" w="6812966">
                <a:moveTo>
                  <a:pt x="6812966" y="0"/>
                </a:moveTo>
                <a:lnTo>
                  <a:pt x="0" y="0"/>
                </a:lnTo>
                <a:lnTo>
                  <a:pt x="0" y="6738642"/>
                </a:lnTo>
                <a:lnTo>
                  <a:pt x="6812966" y="6738642"/>
                </a:lnTo>
                <a:lnTo>
                  <a:pt x="681296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906892" y="1171575"/>
            <a:ext cx="7869603" cy="1987503"/>
          </a:xfrm>
          <a:prstGeom prst="rect">
            <a:avLst/>
          </a:prstGeom>
        </p:spPr>
        <p:txBody>
          <a:bodyPr anchor="t" rtlCol="false" tIns="0" lIns="0" bIns="0" rIns="0">
            <a:spAutoFit/>
          </a:bodyPr>
          <a:lstStyle/>
          <a:p>
            <a:pPr algn="l">
              <a:lnSpc>
                <a:spcPts val="7670"/>
              </a:lnSpc>
            </a:pPr>
            <a:r>
              <a:rPr lang="en-US" sz="7670" b="true">
                <a:solidFill>
                  <a:srgbClr val="FFFFFF"/>
                </a:solidFill>
                <a:latin typeface="Neue Machina Ultra-Bold"/>
                <a:ea typeface="Neue Machina Ultra-Bold"/>
                <a:cs typeface="Neue Machina Ultra-Bold"/>
                <a:sym typeface="Neue Machina Ultra-Bold"/>
              </a:rPr>
              <a:t>Data Preprocessing</a:t>
            </a:r>
          </a:p>
        </p:txBody>
      </p:sp>
      <p:sp>
        <p:nvSpPr>
          <p:cNvPr name="Freeform 11" id="11"/>
          <p:cNvSpPr/>
          <p:nvPr/>
        </p:nvSpPr>
        <p:spPr>
          <a:xfrm flipH="false" flipV="false" rot="0">
            <a:off x="16443181" y="2289716"/>
            <a:ext cx="2666628" cy="916350"/>
          </a:xfrm>
          <a:custGeom>
            <a:avLst/>
            <a:gdLst/>
            <a:ahLst/>
            <a:cxnLst/>
            <a:rect r="r" b="b" t="t" l="l"/>
            <a:pathLst>
              <a:path h="916350" w="2666628">
                <a:moveTo>
                  <a:pt x="0" y="0"/>
                </a:moveTo>
                <a:lnTo>
                  <a:pt x="2666628" y="0"/>
                </a:lnTo>
                <a:lnTo>
                  <a:pt x="2666628" y="916350"/>
                </a:lnTo>
                <a:lnTo>
                  <a:pt x="0" y="916350"/>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225856" y="1410206"/>
            <a:ext cx="3223578" cy="1107739"/>
          </a:xfrm>
          <a:custGeom>
            <a:avLst/>
            <a:gdLst/>
            <a:ahLst/>
            <a:cxnLst/>
            <a:rect r="r" b="b" t="t" l="l"/>
            <a:pathLst>
              <a:path h="1107739" w="3223578">
                <a:moveTo>
                  <a:pt x="0" y="0"/>
                </a:moveTo>
                <a:lnTo>
                  <a:pt x="3223579" y="0"/>
                </a:lnTo>
                <a:lnTo>
                  <a:pt x="3223579" y="1107739"/>
                </a:lnTo>
                <a:lnTo>
                  <a:pt x="0" y="1107739"/>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175788" y="1220584"/>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4" id="14"/>
          <p:cNvSpPr/>
          <p:nvPr/>
        </p:nvSpPr>
        <p:spPr>
          <a:xfrm flipH="false" flipV="false" rot="0">
            <a:off x="16354437" y="0"/>
            <a:ext cx="1933563" cy="1933563"/>
          </a:xfrm>
          <a:custGeom>
            <a:avLst/>
            <a:gdLst/>
            <a:ahLst/>
            <a:cxnLst/>
            <a:rect r="r" b="b" t="t" l="l"/>
            <a:pathLst>
              <a:path h="1933563" w="1933563">
                <a:moveTo>
                  <a:pt x="0" y="0"/>
                </a:moveTo>
                <a:lnTo>
                  <a:pt x="1933563" y="0"/>
                </a:lnTo>
                <a:lnTo>
                  <a:pt x="1933563" y="1933563"/>
                </a:lnTo>
                <a:lnTo>
                  <a:pt x="0" y="1933563"/>
                </a:lnTo>
                <a:lnTo>
                  <a:pt x="0" y="0"/>
                </a:lnTo>
                <a:close/>
              </a:path>
            </a:pathLst>
          </a:custGeom>
          <a:blipFill>
            <a:blip r:embed="rId10"/>
            <a:stretch>
              <a:fillRect l="0" t="0" r="0" b="0"/>
            </a:stretch>
          </a:blipFill>
        </p:spPr>
      </p:sp>
      <p:sp>
        <p:nvSpPr>
          <p:cNvPr name="Freeform 15" id="15"/>
          <p:cNvSpPr/>
          <p:nvPr/>
        </p:nvSpPr>
        <p:spPr>
          <a:xfrm flipH="false" flipV="false" rot="0">
            <a:off x="61918" y="0"/>
            <a:ext cx="1933563" cy="1583280"/>
          </a:xfrm>
          <a:custGeom>
            <a:avLst/>
            <a:gdLst/>
            <a:ahLst/>
            <a:cxnLst/>
            <a:rect r="r" b="b" t="t" l="l"/>
            <a:pathLst>
              <a:path h="1583280" w="1933563">
                <a:moveTo>
                  <a:pt x="0" y="0"/>
                </a:moveTo>
                <a:lnTo>
                  <a:pt x="1933564" y="0"/>
                </a:lnTo>
                <a:lnTo>
                  <a:pt x="1933564" y="1583280"/>
                </a:lnTo>
                <a:lnTo>
                  <a:pt x="0" y="1583280"/>
                </a:lnTo>
                <a:lnTo>
                  <a:pt x="0" y="0"/>
                </a:lnTo>
                <a:close/>
              </a:path>
            </a:pathLst>
          </a:custGeom>
          <a:blipFill>
            <a:blip r:embed="rId11"/>
            <a:stretch>
              <a:fillRect l="0" t="0" r="0" b="0"/>
            </a:stretch>
          </a:blipFill>
        </p:spPr>
      </p:sp>
      <p:sp>
        <p:nvSpPr>
          <p:cNvPr name="TextBox 16" id="16"/>
          <p:cNvSpPr txBox="true"/>
          <p:nvPr/>
        </p:nvSpPr>
        <p:spPr>
          <a:xfrm rot="0">
            <a:off x="10450695" y="3887849"/>
            <a:ext cx="6784451" cy="5392194"/>
          </a:xfrm>
          <a:prstGeom prst="rect">
            <a:avLst/>
          </a:prstGeom>
        </p:spPr>
        <p:txBody>
          <a:bodyPr anchor="t" rtlCol="false" tIns="0" lIns="0" bIns="0" rIns="0">
            <a:spAutoFit/>
          </a:bodyPr>
          <a:lstStyle/>
          <a:p>
            <a:pPr algn="l" marL="507383" indent="-253691" lvl="1">
              <a:lnSpc>
                <a:spcPts val="3290"/>
              </a:lnSpc>
              <a:buFont typeface="Arial"/>
              <a:buChar char="•"/>
            </a:pPr>
            <a:r>
              <a:rPr lang="en-US" sz="2350">
                <a:solidFill>
                  <a:srgbClr val="000000"/>
                </a:solidFill>
                <a:latin typeface="Neue Machina"/>
                <a:ea typeface="Neue Machina"/>
                <a:cs typeface="Neue Machina"/>
                <a:sym typeface="Neue Machina"/>
              </a:rPr>
              <a:t>All</a:t>
            </a:r>
            <a:r>
              <a:rPr lang="en-US" sz="2350">
                <a:solidFill>
                  <a:srgbClr val="000000"/>
                </a:solidFill>
                <a:latin typeface="Neue Machina"/>
                <a:ea typeface="Neue Machina"/>
                <a:cs typeface="Neue Machina"/>
                <a:sym typeface="Neue Machina"/>
              </a:rPr>
              <a:t> features were checked for missing values. None were found.</a:t>
            </a:r>
          </a:p>
          <a:p>
            <a:pPr algn="l" marL="507383" indent="-253691" lvl="1">
              <a:lnSpc>
                <a:spcPts val="3290"/>
              </a:lnSpc>
              <a:buFont typeface="Arial"/>
              <a:buChar char="•"/>
            </a:pPr>
            <a:r>
              <a:rPr lang="en-US" sz="2350">
                <a:solidFill>
                  <a:srgbClr val="000000"/>
                </a:solidFill>
                <a:latin typeface="Neue Machina"/>
                <a:ea typeface="Neue Machina"/>
                <a:cs typeface="Neue Machina"/>
                <a:sym typeface="Neue Machina"/>
              </a:rPr>
              <a:t>The addiction_status field was converted into binary values instead of string values.</a:t>
            </a:r>
          </a:p>
          <a:p>
            <a:pPr algn="l" marL="507383" indent="-253691" lvl="1">
              <a:lnSpc>
                <a:spcPts val="3290"/>
              </a:lnSpc>
              <a:buFont typeface="Arial"/>
              <a:buChar char="•"/>
            </a:pPr>
            <a:r>
              <a:rPr lang="en-US" sz="2350">
                <a:solidFill>
                  <a:srgbClr val="000000"/>
                </a:solidFill>
                <a:latin typeface="Neue Machina"/>
                <a:ea typeface="Neue Machina"/>
                <a:cs typeface="Neue Machina"/>
                <a:sym typeface="Neue Machina"/>
              </a:rPr>
              <a:t>The stress_risk was calculated into binary values instead of continuous values.</a:t>
            </a:r>
          </a:p>
          <a:p>
            <a:pPr algn="l" marL="507383" indent="-253691" lvl="1">
              <a:lnSpc>
                <a:spcPts val="3290"/>
              </a:lnSpc>
              <a:buFont typeface="Arial"/>
              <a:buChar char="•"/>
            </a:pPr>
            <a:r>
              <a:rPr lang="en-US" sz="2350">
                <a:solidFill>
                  <a:srgbClr val="000000"/>
                </a:solidFill>
                <a:latin typeface="Neue Machina"/>
                <a:ea typeface="Neue Machina"/>
                <a:cs typeface="Neue Machina"/>
                <a:sym typeface="Neue Machina"/>
              </a:rPr>
              <a:t>Explanatory variables were scaled using StandardScaler() to prepare for models sensitive to feature magnitude.</a:t>
            </a:r>
          </a:p>
          <a:p>
            <a:pPr algn="l" marL="507383" indent="-253691" lvl="1">
              <a:lnSpc>
                <a:spcPts val="3290"/>
              </a:lnSpc>
              <a:spcBef>
                <a:spcPct val="0"/>
              </a:spcBef>
              <a:buFont typeface="Arial"/>
              <a:buChar char="•"/>
            </a:pPr>
            <a:r>
              <a:rPr lang="en-US" sz="2350">
                <a:solidFill>
                  <a:srgbClr val="000000"/>
                </a:solidFill>
                <a:latin typeface="Neue Machina"/>
                <a:ea typeface="Neue Machina"/>
                <a:cs typeface="Neue Machina"/>
                <a:sym typeface="Neue Machina"/>
              </a:rPr>
              <a:t>Data was split into 80% Training and 20% testing ratios.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true" flipV="false" rot="0">
            <a:off x="1189936" y="1675260"/>
            <a:ext cx="7408953" cy="4108601"/>
          </a:xfrm>
          <a:custGeom>
            <a:avLst/>
            <a:gdLst/>
            <a:ahLst/>
            <a:cxnLst/>
            <a:rect r="r" b="b" t="t" l="l"/>
            <a:pathLst>
              <a:path h="4108601" w="7408953">
                <a:moveTo>
                  <a:pt x="7408953" y="0"/>
                </a:moveTo>
                <a:lnTo>
                  <a:pt x="0" y="0"/>
                </a:lnTo>
                <a:lnTo>
                  <a:pt x="0" y="4108601"/>
                </a:lnTo>
                <a:lnTo>
                  <a:pt x="7408953" y="4108601"/>
                </a:lnTo>
                <a:lnTo>
                  <a:pt x="74089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0861" y="9258300"/>
            <a:ext cx="18607390" cy="3086100"/>
            <a:chOff x="0" y="0"/>
            <a:chExt cx="4900712" cy="812800"/>
          </a:xfrm>
        </p:grpSpPr>
        <p:sp>
          <p:nvSpPr>
            <p:cNvPr name="Freeform 4" id="4"/>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5" id="5"/>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6" id="6"/>
          <p:cNvSpPr/>
          <p:nvPr/>
        </p:nvSpPr>
        <p:spPr>
          <a:xfrm flipH="false" flipV="false" rot="0">
            <a:off x="13589985" y="5451079"/>
            <a:ext cx="3884567" cy="4140526"/>
          </a:xfrm>
          <a:custGeom>
            <a:avLst/>
            <a:gdLst/>
            <a:ahLst/>
            <a:cxnLst/>
            <a:rect r="r" b="b" t="t" l="l"/>
            <a:pathLst>
              <a:path h="4140526" w="3884567">
                <a:moveTo>
                  <a:pt x="0" y="0"/>
                </a:moveTo>
                <a:lnTo>
                  <a:pt x="3884567" y="0"/>
                </a:lnTo>
                <a:lnTo>
                  <a:pt x="3884567" y="4140526"/>
                </a:lnTo>
                <a:lnTo>
                  <a:pt x="0" y="4140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92702" y="6484926"/>
            <a:ext cx="8160543" cy="2576127"/>
          </a:xfrm>
          <a:prstGeom prst="rect">
            <a:avLst/>
          </a:prstGeom>
        </p:spPr>
        <p:txBody>
          <a:bodyPr anchor="t" rtlCol="false" tIns="0" lIns="0" bIns="0" rIns="0">
            <a:spAutoFit/>
          </a:bodyPr>
          <a:lstStyle/>
          <a:p>
            <a:pPr algn="l">
              <a:lnSpc>
                <a:spcPts val="6684"/>
              </a:lnSpc>
            </a:pPr>
            <a:r>
              <a:rPr lang="en-US" sz="6684" b="true">
                <a:solidFill>
                  <a:srgbClr val="FFFFFF"/>
                </a:solidFill>
                <a:latin typeface="Neue Machina Ultra-Bold"/>
                <a:ea typeface="Neue Machina Ultra-Bold"/>
                <a:cs typeface="Neue Machina Ultra-Bold"/>
                <a:sym typeface="Neue Machina Ultra-Bold"/>
              </a:rPr>
              <a:t>Feature Selection and Data Exploration</a:t>
            </a:r>
          </a:p>
        </p:txBody>
      </p:sp>
      <p:grpSp>
        <p:nvGrpSpPr>
          <p:cNvPr name="Group 8" id="8"/>
          <p:cNvGrpSpPr/>
          <p:nvPr/>
        </p:nvGrpSpPr>
        <p:grpSpPr>
          <a:xfrm rot="0">
            <a:off x="9953246" y="326360"/>
            <a:ext cx="7787292" cy="3611199"/>
            <a:chOff x="0" y="0"/>
            <a:chExt cx="2177738" cy="1009882"/>
          </a:xfrm>
        </p:grpSpPr>
        <p:sp>
          <p:nvSpPr>
            <p:cNvPr name="Freeform 9" id="9"/>
            <p:cNvSpPr/>
            <p:nvPr/>
          </p:nvSpPr>
          <p:spPr>
            <a:xfrm flipH="false" flipV="false" rot="0">
              <a:off x="0" y="0"/>
              <a:ext cx="2177738" cy="1009882"/>
            </a:xfrm>
            <a:custGeom>
              <a:avLst/>
              <a:gdLst/>
              <a:ahLst/>
              <a:cxnLst/>
              <a:rect r="r" b="b" t="t" l="l"/>
              <a:pathLst>
                <a:path h="1009882" w="2177738">
                  <a:moveTo>
                    <a:pt x="50703" y="0"/>
                  </a:moveTo>
                  <a:lnTo>
                    <a:pt x="2127035" y="0"/>
                  </a:lnTo>
                  <a:cubicBezTo>
                    <a:pt x="2140483" y="0"/>
                    <a:pt x="2153379" y="5342"/>
                    <a:pt x="2162888" y="14851"/>
                  </a:cubicBezTo>
                  <a:cubicBezTo>
                    <a:pt x="2172396" y="24359"/>
                    <a:pt x="2177738" y="37256"/>
                    <a:pt x="2177738" y="50703"/>
                  </a:cubicBezTo>
                  <a:lnTo>
                    <a:pt x="2177738" y="959179"/>
                  </a:lnTo>
                  <a:cubicBezTo>
                    <a:pt x="2177738" y="972626"/>
                    <a:pt x="2172396" y="985523"/>
                    <a:pt x="2162888" y="995032"/>
                  </a:cubicBezTo>
                  <a:cubicBezTo>
                    <a:pt x="2153379" y="1004540"/>
                    <a:pt x="2140483" y="1009882"/>
                    <a:pt x="2127035" y="1009882"/>
                  </a:cubicBezTo>
                  <a:lnTo>
                    <a:pt x="50703" y="1009882"/>
                  </a:lnTo>
                  <a:cubicBezTo>
                    <a:pt x="37256" y="1009882"/>
                    <a:pt x="24359" y="1004540"/>
                    <a:pt x="14851" y="995032"/>
                  </a:cubicBezTo>
                  <a:cubicBezTo>
                    <a:pt x="5342" y="985523"/>
                    <a:pt x="0" y="972626"/>
                    <a:pt x="0" y="959179"/>
                  </a:cubicBezTo>
                  <a:lnTo>
                    <a:pt x="0" y="50703"/>
                  </a:lnTo>
                  <a:cubicBezTo>
                    <a:pt x="0" y="37256"/>
                    <a:pt x="5342" y="24359"/>
                    <a:pt x="14851" y="14851"/>
                  </a:cubicBezTo>
                  <a:cubicBezTo>
                    <a:pt x="24359" y="5342"/>
                    <a:pt x="37256" y="0"/>
                    <a:pt x="50703" y="0"/>
                  </a:cubicBezTo>
                  <a:close/>
                </a:path>
              </a:pathLst>
            </a:custGeom>
            <a:solidFill>
              <a:srgbClr val="C5E898"/>
            </a:solidFill>
            <a:ln w="38100" cap="rnd">
              <a:solidFill>
                <a:srgbClr val="000000"/>
              </a:solidFill>
              <a:prstDash val="solid"/>
              <a:round/>
            </a:ln>
          </p:spPr>
        </p:sp>
        <p:sp>
          <p:nvSpPr>
            <p:cNvPr name="TextBox 10" id="10"/>
            <p:cNvSpPr txBox="true"/>
            <p:nvPr/>
          </p:nvSpPr>
          <p:spPr>
            <a:xfrm>
              <a:off x="0" y="-9525"/>
              <a:ext cx="2177738" cy="1019407"/>
            </a:xfrm>
            <a:prstGeom prst="rect">
              <a:avLst/>
            </a:prstGeom>
          </p:spPr>
          <p:txBody>
            <a:bodyPr anchor="ctr" rtlCol="false" tIns="47843" lIns="47843" bIns="47843" rIns="47843"/>
            <a:lstStyle/>
            <a:p>
              <a:pPr algn="ctr">
                <a:lnSpc>
                  <a:spcPts val="2991"/>
                </a:lnSpc>
              </a:pPr>
            </a:p>
          </p:txBody>
        </p:sp>
      </p:grpSp>
      <p:sp>
        <p:nvSpPr>
          <p:cNvPr name="TextBox 11" id="11"/>
          <p:cNvSpPr txBox="true"/>
          <p:nvPr/>
        </p:nvSpPr>
        <p:spPr>
          <a:xfrm rot="0">
            <a:off x="12671720" y="670558"/>
            <a:ext cx="2350344" cy="469190"/>
          </a:xfrm>
          <a:prstGeom prst="rect">
            <a:avLst/>
          </a:prstGeom>
        </p:spPr>
        <p:txBody>
          <a:bodyPr anchor="t" rtlCol="false" tIns="0" lIns="0" bIns="0" rIns="0">
            <a:spAutoFit/>
          </a:bodyPr>
          <a:lstStyle/>
          <a:p>
            <a:pPr algn="l">
              <a:lnSpc>
                <a:spcPts val="3874"/>
              </a:lnSpc>
              <a:spcBef>
                <a:spcPct val="0"/>
              </a:spcBef>
            </a:pPr>
            <a:r>
              <a:rPr lang="en-US" b="true" sz="2767">
                <a:solidFill>
                  <a:srgbClr val="000000"/>
                </a:solidFill>
                <a:latin typeface="Neue Machina Ultra-Bold"/>
                <a:ea typeface="Neue Machina Ultra-Bold"/>
                <a:cs typeface="Neue Machina Ultra-Bold"/>
                <a:sym typeface="Neue Machina Ultra-Bold"/>
              </a:rPr>
              <a:t>Regression</a:t>
            </a:r>
          </a:p>
        </p:txBody>
      </p:sp>
      <p:sp>
        <p:nvSpPr>
          <p:cNvPr name="TextBox 12" id="12"/>
          <p:cNvSpPr txBox="true"/>
          <p:nvPr/>
        </p:nvSpPr>
        <p:spPr>
          <a:xfrm rot="0">
            <a:off x="10290127" y="1369550"/>
            <a:ext cx="7665136" cy="400961"/>
          </a:xfrm>
          <a:prstGeom prst="rect">
            <a:avLst/>
          </a:prstGeom>
        </p:spPr>
        <p:txBody>
          <a:bodyPr anchor="t" rtlCol="false" tIns="0" lIns="0" bIns="0" rIns="0">
            <a:spAutoFit/>
          </a:bodyPr>
          <a:lstStyle/>
          <a:p>
            <a:pPr algn="l" marL="498577" indent="-249289" lvl="1">
              <a:lnSpc>
                <a:spcPts val="3233"/>
              </a:lnSpc>
              <a:buFont typeface="Arial"/>
              <a:buChar char="•"/>
            </a:pPr>
            <a:r>
              <a:rPr lang="en-US" sz="2309">
                <a:solidFill>
                  <a:srgbClr val="000000"/>
                </a:solidFill>
                <a:latin typeface="Neue Machina"/>
                <a:ea typeface="Neue Machina"/>
                <a:cs typeface="Neue Machina"/>
                <a:sym typeface="Neue Machina"/>
              </a:rPr>
              <a:t>Target Variable: Stress Level</a:t>
            </a:r>
          </a:p>
        </p:txBody>
      </p:sp>
      <p:sp>
        <p:nvSpPr>
          <p:cNvPr name="TextBox 13" id="13"/>
          <p:cNvSpPr txBox="true"/>
          <p:nvPr/>
        </p:nvSpPr>
        <p:spPr>
          <a:xfrm rot="0">
            <a:off x="10290127" y="1950132"/>
            <a:ext cx="5907535" cy="724522"/>
          </a:xfrm>
          <a:prstGeom prst="rect">
            <a:avLst/>
          </a:prstGeom>
        </p:spPr>
        <p:txBody>
          <a:bodyPr anchor="t" rtlCol="false" tIns="0" lIns="0" bIns="0" rIns="0">
            <a:spAutoFit/>
          </a:bodyPr>
          <a:lstStyle/>
          <a:p>
            <a:pPr algn="l" marL="498577" indent="-249289" lvl="1">
              <a:lnSpc>
                <a:spcPts val="2817"/>
              </a:lnSpc>
              <a:buFont typeface="Arial"/>
              <a:buChar char="•"/>
            </a:pPr>
            <a:r>
              <a:rPr lang="en-US" sz="2309">
                <a:solidFill>
                  <a:srgbClr val="000000"/>
                </a:solidFill>
                <a:latin typeface="Neue Machina"/>
                <a:ea typeface="Neue Machina"/>
                <a:cs typeface="Neue Machina"/>
                <a:sym typeface="Neue Machina"/>
              </a:rPr>
              <a:t>Chosen Features: Daily Screen Time and Night Usage</a:t>
            </a:r>
          </a:p>
        </p:txBody>
      </p:sp>
      <p:sp>
        <p:nvSpPr>
          <p:cNvPr name="TextBox 14" id="14"/>
          <p:cNvSpPr txBox="true"/>
          <p:nvPr/>
        </p:nvSpPr>
        <p:spPr>
          <a:xfrm rot="0">
            <a:off x="10290127" y="2852158"/>
            <a:ext cx="6841755" cy="724522"/>
          </a:xfrm>
          <a:prstGeom prst="rect">
            <a:avLst/>
          </a:prstGeom>
        </p:spPr>
        <p:txBody>
          <a:bodyPr anchor="t" rtlCol="false" tIns="0" lIns="0" bIns="0" rIns="0">
            <a:spAutoFit/>
          </a:bodyPr>
          <a:lstStyle/>
          <a:p>
            <a:pPr algn="l" marL="498577" indent="-249289" lvl="1">
              <a:lnSpc>
                <a:spcPts val="2817"/>
              </a:lnSpc>
              <a:buFont typeface="Arial"/>
              <a:buChar char="•"/>
            </a:pPr>
            <a:r>
              <a:rPr lang="en-US" sz="2309">
                <a:solidFill>
                  <a:srgbClr val="000000"/>
                </a:solidFill>
                <a:latin typeface="Neue Machina"/>
                <a:ea typeface="Neue Machina"/>
                <a:cs typeface="Neue Machina"/>
                <a:sym typeface="Neue Machina"/>
              </a:rPr>
              <a:t>Feature Selection: Correlation Heatmap, Scatter Plots</a:t>
            </a:r>
          </a:p>
        </p:txBody>
      </p:sp>
      <p:sp>
        <p:nvSpPr>
          <p:cNvPr name="Freeform 15" id="15"/>
          <p:cNvSpPr/>
          <p:nvPr/>
        </p:nvSpPr>
        <p:spPr>
          <a:xfrm flipH="false" flipV="false" rot="0">
            <a:off x="9842325" y="6641549"/>
            <a:ext cx="3747660" cy="3645451"/>
          </a:xfrm>
          <a:custGeom>
            <a:avLst/>
            <a:gdLst/>
            <a:ahLst/>
            <a:cxnLst/>
            <a:rect r="r" b="b" t="t" l="l"/>
            <a:pathLst>
              <a:path h="3645451" w="3747660">
                <a:moveTo>
                  <a:pt x="0" y="0"/>
                </a:moveTo>
                <a:lnTo>
                  <a:pt x="3747660" y="0"/>
                </a:lnTo>
                <a:lnTo>
                  <a:pt x="3747660" y="3645451"/>
                </a:lnTo>
                <a:lnTo>
                  <a:pt x="0" y="36454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5973710" y="1054314"/>
            <a:ext cx="2625178" cy="902107"/>
          </a:xfrm>
          <a:custGeom>
            <a:avLst/>
            <a:gdLst/>
            <a:ahLst/>
            <a:cxnLst/>
            <a:rect r="r" b="b" t="t" l="l"/>
            <a:pathLst>
              <a:path h="902107" w="2625178">
                <a:moveTo>
                  <a:pt x="0" y="0"/>
                </a:moveTo>
                <a:lnTo>
                  <a:pt x="2625179" y="0"/>
                </a:lnTo>
                <a:lnTo>
                  <a:pt x="2625179" y="902106"/>
                </a:lnTo>
                <a:lnTo>
                  <a:pt x="0" y="902106"/>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1534" y="2349433"/>
            <a:ext cx="2222020" cy="763567"/>
          </a:xfrm>
          <a:custGeom>
            <a:avLst/>
            <a:gdLst/>
            <a:ahLst/>
            <a:cxnLst/>
            <a:rect r="r" b="b" t="t" l="l"/>
            <a:pathLst>
              <a:path h="763567" w="2222020">
                <a:moveTo>
                  <a:pt x="0" y="0"/>
                </a:moveTo>
                <a:lnTo>
                  <a:pt x="2222019" y="0"/>
                </a:lnTo>
                <a:lnTo>
                  <a:pt x="2222019" y="763567"/>
                </a:lnTo>
                <a:lnTo>
                  <a:pt x="0" y="763567"/>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7771241" y="2349433"/>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19" id="19"/>
          <p:cNvGrpSpPr/>
          <p:nvPr/>
        </p:nvGrpSpPr>
        <p:grpSpPr>
          <a:xfrm rot="0">
            <a:off x="5444694" y="3586205"/>
            <a:ext cx="7862056" cy="3317190"/>
            <a:chOff x="0" y="0"/>
            <a:chExt cx="2177738" cy="918840"/>
          </a:xfrm>
        </p:grpSpPr>
        <p:sp>
          <p:nvSpPr>
            <p:cNvPr name="Freeform 20" id="20"/>
            <p:cNvSpPr/>
            <p:nvPr/>
          </p:nvSpPr>
          <p:spPr>
            <a:xfrm flipH="false" flipV="false" rot="0">
              <a:off x="0" y="0"/>
              <a:ext cx="2177738" cy="918840"/>
            </a:xfrm>
            <a:custGeom>
              <a:avLst/>
              <a:gdLst/>
              <a:ahLst/>
              <a:cxnLst/>
              <a:rect r="r" b="b" t="t" l="l"/>
              <a:pathLst>
                <a:path h="918840" w="2177738">
                  <a:moveTo>
                    <a:pt x="50221" y="0"/>
                  </a:moveTo>
                  <a:lnTo>
                    <a:pt x="2127518" y="0"/>
                  </a:lnTo>
                  <a:cubicBezTo>
                    <a:pt x="2140837" y="0"/>
                    <a:pt x="2153611" y="5291"/>
                    <a:pt x="2163029" y="14709"/>
                  </a:cubicBezTo>
                  <a:cubicBezTo>
                    <a:pt x="2172447" y="24128"/>
                    <a:pt x="2177738" y="36901"/>
                    <a:pt x="2177738" y="50221"/>
                  </a:cubicBezTo>
                  <a:lnTo>
                    <a:pt x="2177738" y="868619"/>
                  </a:lnTo>
                  <a:cubicBezTo>
                    <a:pt x="2177738" y="896356"/>
                    <a:pt x="2155254" y="918840"/>
                    <a:pt x="2127518" y="918840"/>
                  </a:cubicBezTo>
                  <a:lnTo>
                    <a:pt x="50221" y="918840"/>
                  </a:lnTo>
                  <a:cubicBezTo>
                    <a:pt x="36901" y="918840"/>
                    <a:pt x="24128" y="913549"/>
                    <a:pt x="14709" y="904131"/>
                  </a:cubicBezTo>
                  <a:cubicBezTo>
                    <a:pt x="5291" y="894713"/>
                    <a:pt x="0" y="881939"/>
                    <a:pt x="0" y="868619"/>
                  </a:cubicBezTo>
                  <a:lnTo>
                    <a:pt x="0" y="50221"/>
                  </a:lnTo>
                  <a:cubicBezTo>
                    <a:pt x="0" y="36901"/>
                    <a:pt x="5291" y="24128"/>
                    <a:pt x="14709" y="14709"/>
                  </a:cubicBezTo>
                  <a:cubicBezTo>
                    <a:pt x="24128" y="5291"/>
                    <a:pt x="36901" y="0"/>
                    <a:pt x="50221" y="0"/>
                  </a:cubicBezTo>
                  <a:close/>
                </a:path>
              </a:pathLst>
            </a:custGeom>
            <a:solidFill>
              <a:srgbClr val="C5E898"/>
            </a:solidFill>
            <a:ln w="38100" cap="rnd">
              <a:solidFill>
                <a:srgbClr val="000000"/>
              </a:solidFill>
              <a:prstDash val="solid"/>
              <a:round/>
            </a:ln>
          </p:spPr>
        </p:sp>
        <p:sp>
          <p:nvSpPr>
            <p:cNvPr name="TextBox 21" id="21"/>
            <p:cNvSpPr txBox="true"/>
            <p:nvPr/>
          </p:nvSpPr>
          <p:spPr>
            <a:xfrm>
              <a:off x="0" y="-9525"/>
              <a:ext cx="2177738" cy="928365"/>
            </a:xfrm>
            <a:prstGeom prst="rect">
              <a:avLst/>
            </a:prstGeom>
          </p:spPr>
          <p:txBody>
            <a:bodyPr anchor="ctr" rtlCol="false" tIns="48302" lIns="48302" bIns="48302" rIns="48302"/>
            <a:lstStyle/>
            <a:p>
              <a:pPr algn="ctr">
                <a:lnSpc>
                  <a:spcPts val="2991"/>
                </a:lnSpc>
              </a:pPr>
            </a:p>
          </p:txBody>
        </p:sp>
      </p:grpSp>
      <p:sp>
        <p:nvSpPr>
          <p:cNvPr name="Freeform 22" id="22"/>
          <p:cNvSpPr/>
          <p:nvPr/>
        </p:nvSpPr>
        <p:spPr>
          <a:xfrm flipH="false" flipV="false" rot="0">
            <a:off x="0" y="8008325"/>
            <a:ext cx="1933563" cy="1583280"/>
          </a:xfrm>
          <a:custGeom>
            <a:avLst/>
            <a:gdLst/>
            <a:ahLst/>
            <a:cxnLst/>
            <a:rect r="r" b="b" t="t" l="l"/>
            <a:pathLst>
              <a:path h="1583280" w="1933563">
                <a:moveTo>
                  <a:pt x="0" y="0"/>
                </a:moveTo>
                <a:lnTo>
                  <a:pt x="1933563" y="0"/>
                </a:lnTo>
                <a:lnTo>
                  <a:pt x="1933563" y="1583280"/>
                </a:lnTo>
                <a:lnTo>
                  <a:pt x="0" y="1583280"/>
                </a:lnTo>
                <a:lnTo>
                  <a:pt x="0" y="0"/>
                </a:lnTo>
                <a:close/>
              </a:path>
            </a:pathLst>
          </a:custGeom>
          <a:blipFill>
            <a:blip r:embed="rId12"/>
            <a:stretch>
              <a:fillRect l="0" t="0" r="0" b="0"/>
            </a:stretch>
          </a:blipFill>
        </p:spPr>
      </p:sp>
      <p:sp>
        <p:nvSpPr>
          <p:cNvPr name="Freeform 23" id="23"/>
          <p:cNvSpPr/>
          <p:nvPr/>
        </p:nvSpPr>
        <p:spPr>
          <a:xfrm flipH="false" flipV="false" rot="0">
            <a:off x="-36553" y="87532"/>
            <a:ext cx="1933563" cy="1933563"/>
          </a:xfrm>
          <a:custGeom>
            <a:avLst/>
            <a:gdLst/>
            <a:ahLst/>
            <a:cxnLst/>
            <a:rect r="r" b="b" t="t" l="l"/>
            <a:pathLst>
              <a:path h="1933563" w="1933563">
                <a:moveTo>
                  <a:pt x="0" y="0"/>
                </a:moveTo>
                <a:lnTo>
                  <a:pt x="1933563" y="0"/>
                </a:lnTo>
                <a:lnTo>
                  <a:pt x="1933563" y="1933563"/>
                </a:lnTo>
                <a:lnTo>
                  <a:pt x="0" y="1933563"/>
                </a:lnTo>
                <a:lnTo>
                  <a:pt x="0" y="0"/>
                </a:lnTo>
                <a:close/>
              </a:path>
            </a:pathLst>
          </a:custGeom>
          <a:blipFill>
            <a:blip r:embed="rId13"/>
            <a:stretch>
              <a:fillRect l="0" t="0" r="0" b="0"/>
            </a:stretch>
          </a:blipFill>
        </p:spPr>
      </p:sp>
      <p:sp>
        <p:nvSpPr>
          <p:cNvPr name="TextBox 24" id="24"/>
          <p:cNvSpPr txBox="true"/>
          <p:nvPr/>
        </p:nvSpPr>
        <p:spPr>
          <a:xfrm rot="0">
            <a:off x="8189268" y="3924732"/>
            <a:ext cx="3090588" cy="482671"/>
          </a:xfrm>
          <a:prstGeom prst="rect">
            <a:avLst/>
          </a:prstGeom>
        </p:spPr>
        <p:txBody>
          <a:bodyPr anchor="t" rtlCol="false" tIns="0" lIns="0" bIns="0" rIns="0">
            <a:spAutoFit/>
          </a:bodyPr>
          <a:lstStyle/>
          <a:p>
            <a:pPr algn="l">
              <a:lnSpc>
                <a:spcPts val="3911"/>
              </a:lnSpc>
              <a:spcBef>
                <a:spcPct val="0"/>
              </a:spcBef>
            </a:pPr>
            <a:r>
              <a:rPr lang="en-US" b="true" sz="2794">
                <a:solidFill>
                  <a:srgbClr val="000000"/>
                </a:solidFill>
                <a:latin typeface="Neue Machina Ultra-Bold"/>
                <a:ea typeface="Neue Machina Ultra-Bold"/>
                <a:cs typeface="Neue Machina Ultra-Bold"/>
                <a:sym typeface="Neue Machina Ultra-Bold"/>
              </a:rPr>
              <a:t>Classification</a:t>
            </a:r>
          </a:p>
        </p:txBody>
      </p:sp>
      <p:sp>
        <p:nvSpPr>
          <p:cNvPr name="TextBox 25" id="25"/>
          <p:cNvSpPr txBox="true"/>
          <p:nvPr/>
        </p:nvSpPr>
        <p:spPr>
          <a:xfrm rot="0">
            <a:off x="5784810" y="4401755"/>
            <a:ext cx="7738728" cy="801068"/>
          </a:xfrm>
          <a:prstGeom prst="rect">
            <a:avLst/>
          </a:prstGeom>
        </p:spPr>
        <p:txBody>
          <a:bodyPr anchor="t" rtlCol="false" tIns="0" lIns="0" bIns="0" rIns="0">
            <a:spAutoFit/>
          </a:bodyPr>
          <a:lstStyle/>
          <a:p>
            <a:pPr algn="l" marL="503364" indent="-251682" lvl="1">
              <a:lnSpc>
                <a:spcPts val="3264"/>
              </a:lnSpc>
              <a:buFont typeface="Arial"/>
              <a:buChar char="•"/>
            </a:pPr>
            <a:r>
              <a:rPr lang="en-US" sz="2331">
                <a:solidFill>
                  <a:srgbClr val="000000"/>
                </a:solidFill>
                <a:latin typeface="Neue Machina"/>
                <a:ea typeface="Neue Machina"/>
                <a:cs typeface="Neue Machina"/>
                <a:sym typeface="Neue Machina"/>
              </a:rPr>
              <a:t>Target Variable 1: Addiction Status</a:t>
            </a:r>
          </a:p>
          <a:p>
            <a:pPr algn="l" marL="503364" indent="-251682" lvl="1">
              <a:lnSpc>
                <a:spcPts val="3264"/>
              </a:lnSpc>
              <a:buFont typeface="Arial"/>
              <a:buChar char="•"/>
            </a:pPr>
            <a:r>
              <a:rPr lang="en-US" sz="2331">
                <a:solidFill>
                  <a:srgbClr val="000000"/>
                </a:solidFill>
                <a:latin typeface="Neue Machina"/>
                <a:ea typeface="Neue Machina"/>
                <a:cs typeface="Neue Machina"/>
                <a:sym typeface="Neue Machina"/>
              </a:rPr>
              <a:t>Target Variable 2: Stress Risk</a:t>
            </a:r>
          </a:p>
        </p:txBody>
      </p:sp>
      <p:sp>
        <p:nvSpPr>
          <p:cNvPr name="TextBox 26" id="26"/>
          <p:cNvSpPr txBox="true"/>
          <p:nvPr/>
        </p:nvSpPr>
        <p:spPr>
          <a:xfrm rot="0">
            <a:off x="5784810" y="5235275"/>
            <a:ext cx="7281493" cy="721770"/>
          </a:xfrm>
          <a:prstGeom prst="rect">
            <a:avLst/>
          </a:prstGeom>
        </p:spPr>
        <p:txBody>
          <a:bodyPr anchor="t" rtlCol="false" tIns="0" lIns="0" bIns="0" rIns="0">
            <a:spAutoFit/>
          </a:bodyPr>
          <a:lstStyle/>
          <a:p>
            <a:pPr algn="l" marL="503364" indent="-251682" lvl="1">
              <a:lnSpc>
                <a:spcPts val="2844"/>
              </a:lnSpc>
              <a:buFont typeface="Arial"/>
              <a:buChar char="•"/>
            </a:pPr>
            <a:r>
              <a:rPr lang="en-US" sz="2331">
                <a:solidFill>
                  <a:srgbClr val="000000"/>
                </a:solidFill>
                <a:latin typeface="Neue Machina"/>
                <a:ea typeface="Neue Machina"/>
                <a:cs typeface="Neue Machina"/>
                <a:sym typeface="Neue Machina"/>
              </a:rPr>
              <a:t>Chosen Features: Daily Screen Time, night usage, app sessions, notifications and age</a:t>
            </a:r>
          </a:p>
        </p:txBody>
      </p:sp>
      <p:sp>
        <p:nvSpPr>
          <p:cNvPr name="TextBox 27" id="27"/>
          <p:cNvSpPr txBox="true"/>
          <p:nvPr/>
        </p:nvSpPr>
        <p:spPr>
          <a:xfrm rot="0">
            <a:off x="5784810" y="6113191"/>
            <a:ext cx="6907442" cy="362687"/>
          </a:xfrm>
          <a:prstGeom prst="rect">
            <a:avLst/>
          </a:prstGeom>
        </p:spPr>
        <p:txBody>
          <a:bodyPr anchor="t" rtlCol="false" tIns="0" lIns="0" bIns="0" rIns="0">
            <a:spAutoFit/>
          </a:bodyPr>
          <a:lstStyle/>
          <a:p>
            <a:pPr algn="l" marL="503364" indent="-251682" lvl="1">
              <a:lnSpc>
                <a:spcPts val="2844"/>
              </a:lnSpc>
              <a:buFont typeface="Arial"/>
              <a:buChar char="•"/>
            </a:pPr>
            <a:r>
              <a:rPr lang="en-US" sz="2331">
                <a:solidFill>
                  <a:srgbClr val="000000"/>
                </a:solidFill>
                <a:latin typeface="Neue Machina"/>
                <a:ea typeface="Neue Machina"/>
                <a:cs typeface="Neue Machina"/>
                <a:sym typeface="Neue Machina"/>
              </a:rPr>
              <a:t>Feature Selection: Correlation Heatmap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28700" y="3021643"/>
            <a:ext cx="8134134" cy="4514971"/>
            <a:chOff x="0" y="0"/>
            <a:chExt cx="2142323" cy="1189128"/>
          </a:xfrm>
        </p:grpSpPr>
        <p:sp>
          <p:nvSpPr>
            <p:cNvPr name="Freeform 6" id="6"/>
            <p:cNvSpPr/>
            <p:nvPr/>
          </p:nvSpPr>
          <p:spPr>
            <a:xfrm flipH="false" flipV="false" rot="0">
              <a:off x="0" y="0"/>
              <a:ext cx="2142323" cy="1189128"/>
            </a:xfrm>
            <a:custGeom>
              <a:avLst/>
              <a:gdLst/>
              <a:ahLst/>
              <a:cxnLst/>
              <a:rect r="r" b="b" t="t" l="l"/>
              <a:pathLst>
                <a:path h="1189128" w="2142323">
                  <a:moveTo>
                    <a:pt x="48541" y="0"/>
                  </a:moveTo>
                  <a:lnTo>
                    <a:pt x="2093782" y="0"/>
                  </a:lnTo>
                  <a:cubicBezTo>
                    <a:pt x="2106656" y="0"/>
                    <a:pt x="2119003" y="5114"/>
                    <a:pt x="2128106" y="14217"/>
                  </a:cubicBezTo>
                  <a:cubicBezTo>
                    <a:pt x="2137209" y="23320"/>
                    <a:pt x="2142323" y="35667"/>
                    <a:pt x="2142323" y="48541"/>
                  </a:cubicBezTo>
                  <a:lnTo>
                    <a:pt x="2142323" y="1140587"/>
                  </a:lnTo>
                  <a:cubicBezTo>
                    <a:pt x="2142323" y="1167396"/>
                    <a:pt x="2120591" y="1189128"/>
                    <a:pt x="2093782" y="1189128"/>
                  </a:cubicBezTo>
                  <a:lnTo>
                    <a:pt x="48541" y="1189128"/>
                  </a:lnTo>
                  <a:cubicBezTo>
                    <a:pt x="35667" y="1189128"/>
                    <a:pt x="23320" y="1184014"/>
                    <a:pt x="14217" y="1174911"/>
                  </a:cubicBezTo>
                  <a:cubicBezTo>
                    <a:pt x="5114" y="1165808"/>
                    <a:pt x="0" y="1153461"/>
                    <a:pt x="0" y="1140587"/>
                  </a:cubicBezTo>
                  <a:lnTo>
                    <a:pt x="0" y="48541"/>
                  </a:lnTo>
                  <a:cubicBezTo>
                    <a:pt x="0" y="35667"/>
                    <a:pt x="5114" y="23320"/>
                    <a:pt x="14217" y="14217"/>
                  </a:cubicBezTo>
                  <a:cubicBezTo>
                    <a:pt x="23320" y="5114"/>
                    <a:pt x="35667" y="0"/>
                    <a:pt x="48541"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142323" cy="1198653"/>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5430500" y="1291466"/>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057059" y="1028700"/>
            <a:ext cx="9202241" cy="11450753"/>
          </a:xfrm>
          <a:custGeom>
            <a:avLst/>
            <a:gdLst/>
            <a:ahLst/>
            <a:cxnLst/>
            <a:rect r="r" b="b" t="t" l="l"/>
            <a:pathLst>
              <a:path h="11450753" w="9202241">
                <a:moveTo>
                  <a:pt x="0" y="0"/>
                </a:moveTo>
                <a:lnTo>
                  <a:pt x="9202241" y="0"/>
                </a:lnTo>
                <a:lnTo>
                  <a:pt x="9202241" y="11450753"/>
                </a:lnTo>
                <a:lnTo>
                  <a:pt x="0" y="11450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5479804" y="7267971"/>
            <a:ext cx="3435262" cy="2273519"/>
          </a:xfrm>
          <a:custGeom>
            <a:avLst/>
            <a:gdLst/>
            <a:ahLst/>
            <a:cxnLst/>
            <a:rect r="r" b="b" t="t" l="l"/>
            <a:pathLst>
              <a:path h="2273519" w="3435262">
                <a:moveTo>
                  <a:pt x="3435261" y="0"/>
                </a:moveTo>
                <a:lnTo>
                  <a:pt x="0" y="0"/>
                </a:lnTo>
                <a:lnTo>
                  <a:pt x="0" y="2273519"/>
                </a:lnTo>
                <a:lnTo>
                  <a:pt x="3435261" y="2273519"/>
                </a:lnTo>
                <a:lnTo>
                  <a:pt x="34352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23469" y="3460156"/>
            <a:ext cx="7391596" cy="3590319"/>
          </a:xfrm>
          <a:prstGeom prst="rect">
            <a:avLst/>
          </a:prstGeom>
        </p:spPr>
        <p:txBody>
          <a:bodyPr anchor="t" rtlCol="false" tIns="0" lIns="0" bIns="0" rIns="0">
            <a:spAutoFit/>
          </a:bodyPr>
          <a:lstStyle/>
          <a:p>
            <a:pPr algn="l" marL="490926" indent="-245463" lvl="1">
              <a:lnSpc>
                <a:spcPts val="3183"/>
              </a:lnSpc>
              <a:buFont typeface="Arial"/>
              <a:buChar char="•"/>
            </a:pPr>
            <a:r>
              <a:rPr lang="en-US" sz="2273">
                <a:solidFill>
                  <a:srgbClr val="000000"/>
                </a:solidFill>
                <a:latin typeface="Neue Machina"/>
                <a:ea typeface="Neue Machina"/>
                <a:cs typeface="Neue Machina"/>
                <a:sym typeface="Neue Machina"/>
              </a:rPr>
              <a:t>Multiple Linear Regression:</a:t>
            </a:r>
          </a:p>
          <a:p>
            <a:pPr algn="l" marL="981852" indent="-327284" lvl="2">
              <a:lnSpc>
                <a:spcPts val="3183"/>
              </a:lnSpc>
              <a:buFont typeface="Arial"/>
              <a:buChar char="⚬"/>
            </a:pPr>
            <a:r>
              <a:rPr lang="en-US" sz="2273">
                <a:solidFill>
                  <a:srgbClr val="000000"/>
                </a:solidFill>
                <a:latin typeface="Neue Machina"/>
                <a:ea typeface="Neue Machina"/>
                <a:cs typeface="Neue Machina"/>
                <a:sym typeface="Neue Machina"/>
              </a:rPr>
              <a:t>LinearRegression()</a:t>
            </a:r>
          </a:p>
          <a:p>
            <a:pPr algn="l" marL="490926" indent="-245463" lvl="1">
              <a:lnSpc>
                <a:spcPts val="3183"/>
              </a:lnSpc>
              <a:buFont typeface="Arial"/>
              <a:buChar char="•"/>
            </a:pPr>
            <a:r>
              <a:rPr lang="en-US" sz="2273">
                <a:solidFill>
                  <a:srgbClr val="000000"/>
                </a:solidFill>
                <a:latin typeface="Neue Machina"/>
                <a:ea typeface="Neue Machina"/>
                <a:cs typeface="Neue Machina"/>
                <a:sym typeface="Neue Machina"/>
              </a:rPr>
              <a:t>Lasso Regression</a:t>
            </a:r>
          </a:p>
          <a:p>
            <a:pPr algn="l" marL="981852" indent="-327284" lvl="2">
              <a:lnSpc>
                <a:spcPts val="3183"/>
              </a:lnSpc>
              <a:buFont typeface="Arial"/>
              <a:buChar char="⚬"/>
            </a:pPr>
            <a:r>
              <a:rPr lang="en-US" sz="2273">
                <a:solidFill>
                  <a:srgbClr val="000000"/>
                </a:solidFill>
                <a:latin typeface="Neue Machina"/>
                <a:ea typeface="Neue Machina"/>
                <a:cs typeface="Neue Machina"/>
                <a:sym typeface="Neue Machina"/>
              </a:rPr>
              <a:t>Lasso(alpha=0.1)</a:t>
            </a:r>
          </a:p>
          <a:p>
            <a:pPr algn="l" marL="490926" indent="-245463" lvl="1">
              <a:lnSpc>
                <a:spcPts val="3183"/>
              </a:lnSpc>
              <a:buFont typeface="Arial"/>
              <a:buChar char="•"/>
            </a:pPr>
            <a:r>
              <a:rPr lang="en-US" sz="2273">
                <a:solidFill>
                  <a:srgbClr val="000000"/>
                </a:solidFill>
                <a:latin typeface="Neue Machina"/>
                <a:ea typeface="Neue Machina"/>
                <a:cs typeface="Neue Machina"/>
                <a:sym typeface="Neue Machina"/>
              </a:rPr>
              <a:t>Polynomial Regression</a:t>
            </a:r>
          </a:p>
          <a:p>
            <a:pPr algn="l" marL="981852" indent="-327284" lvl="2">
              <a:lnSpc>
                <a:spcPts val="3183"/>
              </a:lnSpc>
              <a:buFont typeface="Arial"/>
              <a:buChar char="⚬"/>
            </a:pPr>
            <a:r>
              <a:rPr lang="en-US" sz="2273">
                <a:solidFill>
                  <a:srgbClr val="000000"/>
                </a:solidFill>
                <a:latin typeface="Neue Machina"/>
                <a:ea typeface="Neue Machina"/>
                <a:cs typeface="Neue Machina"/>
                <a:sym typeface="Neue Machina"/>
              </a:rPr>
              <a:t>PolynomialFeatures(degree=2)</a:t>
            </a:r>
          </a:p>
          <a:p>
            <a:pPr algn="l" marL="490926" indent="-245463" lvl="1">
              <a:lnSpc>
                <a:spcPts val="3183"/>
              </a:lnSpc>
              <a:buFont typeface="Arial"/>
              <a:buChar char="•"/>
            </a:pPr>
            <a:r>
              <a:rPr lang="en-US" sz="2273">
                <a:solidFill>
                  <a:srgbClr val="000000"/>
                </a:solidFill>
                <a:latin typeface="Neue Machina"/>
                <a:ea typeface="Neue Machina"/>
                <a:cs typeface="Neue Machina"/>
                <a:sym typeface="Neue Machina"/>
              </a:rPr>
              <a:t>Random Forest Regression</a:t>
            </a:r>
          </a:p>
          <a:p>
            <a:pPr algn="l" marL="981852" indent="-327284" lvl="2">
              <a:lnSpc>
                <a:spcPts val="3183"/>
              </a:lnSpc>
              <a:buFont typeface="Arial"/>
              <a:buChar char="⚬"/>
            </a:pPr>
            <a:r>
              <a:rPr lang="en-US" sz="2273">
                <a:solidFill>
                  <a:srgbClr val="000000"/>
                </a:solidFill>
                <a:latin typeface="Neue Machina"/>
                <a:ea typeface="Neue Machina"/>
                <a:cs typeface="Neue Machina"/>
                <a:sym typeface="Neue Machina"/>
              </a:rPr>
              <a:t>RandomForestRegressor(n_estimators=100, random_state=42)</a:t>
            </a:r>
          </a:p>
        </p:txBody>
      </p:sp>
      <p:sp>
        <p:nvSpPr>
          <p:cNvPr name="Freeform 12" id="12"/>
          <p:cNvSpPr/>
          <p:nvPr/>
        </p:nvSpPr>
        <p:spPr>
          <a:xfrm flipH="true" flipV="false" rot="0">
            <a:off x="0" y="6629563"/>
            <a:ext cx="5251015" cy="2911926"/>
          </a:xfrm>
          <a:custGeom>
            <a:avLst/>
            <a:gdLst/>
            <a:ahLst/>
            <a:cxnLst/>
            <a:rect r="r" b="b" t="t" l="l"/>
            <a:pathLst>
              <a:path h="2911926" w="5251015">
                <a:moveTo>
                  <a:pt x="5251015" y="0"/>
                </a:moveTo>
                <a:lnTo>
                  <a:pt x="0" y="0"/>
                </a:lnTo>
                <a:lnTo>
                  <a:pt x="0" y="2911927"/>
                </a:lnTo>
                <a:lnTo>
                  <a:pt x="5251015" y="2911927"/>
                </a:lnTo>
                <a:lnTo>
                  <a:pt x="525101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639713" y="1291466"/>
            <a:ext cx="2222020" cy="763567"/>
          </a:xfrm>
          <a:custGeom>
            <a:avLst/>
            <a:gdLst/>
            <a:ahLst/>
            <a:cxnLst/>
            <a:rect r="r" b="b" t="t" l="l"/>
            <a:pathLst>
              <a:path h="763567" w="2222020">
                <a:moveTo>
                  <a:pt x="0" y="0"/>
                </a:moveTo>
                <a:lnTo>
                  <a:pt x="2222019" y="0"/>
                </a:lnTo>
                <a:lnTo>
                  <a:pt x="2222019" y="763567"/>
                </a:lnTo>
                <a:lnTo>
                  <a:pt x="0" y="763567"/>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943935" y="7267971"/>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10391039" y="754181"/>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16354437" y="7958210"/>
            <a:ext cx="1933563" cy="1583280"/>
          </a:xfrm>
          <a:custGeom>
            <a:avLst/>
            <a:gdLst/>
            <a:ahLst/>
            <a:cxnLst/>
            <a:rect r="r" b="b" t="t" l="l"/>
            <a:pathLst>
              <a:path h="1583280" w="1933563">
                <a:moveTo>
                  <a:pt x="0" y="0"/>
                </a:moveTo>
                <a:lnTo>
                  <a:pt x="1933563" y="0"/>
                </a:lnTo>
                <a:lnTo>
                  <a:pt x="1933563" y="1583280"/>
                </a:lnTo>
                <a:lnTo>
                  <a:pt x="0" y="1583280"/>
                </a:lnTo>
                <a:lnTo>
                  <a:pt x="0" y="0"/>
                </a:lnTo>
                <a:close/>
              </a:path>
            </a:pathLst>
          </a:custGeom>
          <a:blipFill>
            <a:blip r:embed="rId12"/>
            <a:stretch>
              <a:fillRect l="0" t="0" r="0" b="0"/>
            </a:stretch>
          </a:blipFill>
        </p:spPr>
      </p:sp>
      <p:sp>
        <p:nvSpPr>
          <p:cNvPr name="Freeform 17" id="17"/>
          <p:cNvSpPr/>
          <p:nvPr/>
        </p:nvSpPr>
        <p:spPr>
          <a:xfrm flipH="false" flipV="false" rot="0">
            <a:off x="16354437" y="324684"/>
            <a:ext cx="1933563" cy="1933563"/>
          </a:xfrm>
          <a:custGeom>
            <a:avLst/>
            <a:gdLst/>
            <a:ahLst/>
            <a:cxnLst/>
            <a:rect r="r" b="b" t="t" l="l"/>
            <a:pathLst>
              <a:path h="1933563" w="1933563">
                <a:moveTo>
                  <a:pt x="0" y="0"/>
                </a:moveTo>
                <a:lnTo>
                  <a:pt x="1933563" y="0"/>
                </a:lnTo>
                <a:lnTo>
                  <a:pt x="1933563" y="1933564"/>
                </a:lnTo>
                <a:lnTo>
                  <a:pt x="0" y="1933564"/>
                </a:lnTo>
                <a:lnTo>
                  <a:pt x="0" y="0"/>
                </a:lnTo>
                <a:close/>
              </a:path>
            </a:pathLst>
          </a:custGeom>
          <a:blipFill>
            <a:blip r:embed="rId13"/>
            <a:stretch>
              <a:fillRect l="0" t="0" r="0" b="0"/>
            </a:stretch>
          </a:blipFill>
        </p:spPr>
      </p:sp>
      <p:sp>
        <p:nvSpPr>
          <p:cNvPr name="TextBox 18" id="18"/>
          <p:cNvSpPr txBox="true"/>
          <p:nvPr/>
        </p:nvSpPr>
        <p:spPr>
          <a:xfrm rot="0">
            <a:off x="1523469" y="1184216"/>
            <a:ext cx="6116244" cy="1576160"/>
          </a:xfrm>
          <a:prstGeom prst="rect">
            <a:avLst/>
          </a:prstGeom>
        </p:spPr>
        <p:txBody>
          <a:bodyPr anchor="t" rtlCol="false" tIns="0" lIns="0" bIns="0" rIns="0">
            <a:spAutoFit/>
          </a:bodyPr>
          <a:lstStyle/>
          <a:p>
            <a:pPr algn="l">
              <a:lnSpc>
                <a:spcPts val="6058"/>
              </a:lnSpc>
            </a:pPr>
            <a:r>
              <a:rPr lang="en-US" sz="6058" b="true">
                <a:solidFill>
                  <a:srgbClr val="FFFFFF"/>
                </a:solidFill>
                <a:latin typeface="Neue Machina Ultra-Bold"/>
                <a:ea typeface="Neue Machina Ultra-Bold"/>
                <a:cs typeface="Neue Machina Ultra-Bold"/>
                <a:sym typeface="Neue Machina Ultra-Bold"/>
              </a:rPr>
              <a:t>Regression</a:t>
            </a:r>
          </a:p>
          <a:p>
            <a:pPr algn="l">
              <a:lnSpc>
                <a:spcPts val="6058"/>
              </a:lnSpc>
            </a:pPr>
            <a:r>
              <a:rPr lang="en-US" sz="6058" b="true">
                <a:solidFill>
                  <a:srgbClr val="FFFFFF"/>
                </a:solidFill>
                <a:latin typeface="Neue Machina Ultra-Bold"/>
                <a:ea typeface="Neue Machina Ultra-Bold"/>
                <a:cs typeface="Neue Machina Ultra-Bold"/>
                <a:sym typeface="Neue Machina Ultra-Bold"/>
              </a:rPr>
              <a:t>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8910291" y="862139"/>
            <a:ext cx="8437648" cy="6176042"/>
            <a:chOff x="0" y="0"/>
            <a:chExt cx="2222261" cy="1626612"/>
          </a:xfrm>
        </p:grpSpPr>
        <p:sp>
          <p:nvSpPr>
            <p:cNvPr name="Freeform 6" id="6"/>
            <p:cNvSpPr/>
            <p:nvPr/>
          </p:nvSpPr>
          <p:spPr>
            <a:xfrm flipH="false" flipV="false" rot="0">
              <a:off x="0" y="0"/>
              <a:ext cx="2222261" cy="1626612"/>
            </a:xfrm>
            <a:custGeom>
              <a:avLst/>
              <a:gdLst/>
              <a:ahLst/>
              <a:cxnLst/>
              <a:rect r="r" b="b" t="t" l="l"/>
              <a:pathLst>
                <a:path h="1626612" w="2222261">
                  <a:moveTo>
                    <a:pt x="46795" y="0"/>
                  </a:moveTo>
                  <a:lnTo>
                    <a:pt x="2175466" y="0"/>
                  </a:lnTo>
                  <a:cubicBezTo>
                    <a:pt x="2201311" y="0"/>
                    <a:pt x="2222261" y="20951"/>
                    <a:pt x="2222261" y="46795"/>
                  </a:cubicBezTo>
                  <a:lnTo>
                    <a:pt x="2222261" y="1579817"/>
                  </a:lnTo>
                  <a:cubicBezTo>
                    <a:pt x="2222261" y="1592228"/>
                    <a:pt x="2217331" y="1604130"/>
                    <a:pt x="2208555" y="1612906"/>
                  </a:cubicBezTo>
                  <a:cubicBezTo>
                    <a:pt x="2199780" y="1621682"/>
                    <a:pt x="2187877" y="1626612"/>
                    <a:pt x="2175466" y="1626612"/>
                  </a:cubicBezTo>
                  <a:lnTo>
                    <a:pt x="46795" y="1626612"/>
                  </a:lnTo>
                  <a:cubicBezTo>
                    <a:pt x="34384" y="1626612"/>
                    <a:pt x="22482" y="1621682"/>
                    <a:pt x="13706" y="1612906"/>
                  </a:cubicBezTo>
                  <a:cubicBezTo>
                    <a:pt x="4930" y="1604130"/>
                    <a:pt x="0" y="1592228"/>
                    <a:pt x="0" y="1579817"/>
                  </a:cubicBezTo>
                  <a:lnTo>
                    <a:pt x="0" y="46795"/>
                  </a:lnTo>
                  <a:cubicBezTo>
                    <a:pt x="0" y="34384"/>
                    <a:pt x="4930" y="22482"/>
                    <a:pt x="13706" y="13706"/>
                  </a:cubicBezTo>
                  <a:cubicBezTo>
                    <a:pt x="22482" y="4930"/>
                    <a:pt x="34384" y="0"/>
                    <a:pt x="46795"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222261" cy="1636137"/>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0804916" y="6749724"/>
            <a:ext cx="5402690" cy="5039236"/>
          </a:xfrm>
          <a:custGeom>
            <a:avLst/>
            <a:gdLst/>
            <a:ahLst/>
            <a:cxnLst/>
            <a:rect r="r" b="b" t="t" l="l"/>
            <a:pathLst>
              <a:path h="5039236" w="5402690">
                <a:moveTo>
                  <a:pt x="0" y="0"/>
                </a:moveTo>
                <a:lnTo>
                  <a:pt x="5402690" y="0"/>
                </a:lnTo>
                <a:lnTo>
                  <a:pt x="5402690" y="5039237"/>
                </a:lnTo>
                <a:lnTo>
                  <a:pt x="0" y="5039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4149533"/>
            <a:ext cx="9651152" cy="8633394"/>
          </a:xfrm>
          <a:custGeom>
            <a:avLst/>
            <a:gdLst/>
            <a:ahLst/>
            <a:cxnLst/>
            <a:rect r="r" b="b" t="t" l="l"/>
            <a:pathLst>
              <a:path h="8633394" w="9651152">
                <a:moveTo>
                  <a:pt x="0" y="0"/>
                </a:moveTo>
                <a:lnTo>
                  <a:pt x="9651152" y="0"/>
                </a:lnTo>
                <a:lnTo>
                  <a:pt x="9651152" y="8633394"/>
                </a:lnTo>
                <a:lnTo>
                  <a:pt x="0" y="8633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261814" y="1682900"/>
            <a:ext cx="7853277" cy="2692676"/>
          </a:xfrm>
          <a:prstGeom prst="rect">
            <a:avLst/>
          </a:prstGeom>
        </p:spPr>
        <p:txBody>
          <a:bodyPr anchor="t" rtlCol="false" tIns="0" lIns="0" bIns="0" rIns="0">
            <a:spAutoFit/>
          </a:bodyPr>
          <a:lstStyle/>
          <a:p>
            <a:pPr algn="l">
              <a:lnSpc>
                <a:spcPts val="6996"/>
              </a:lnSpc>
            </a:pPr>
            <a:r>
              <a:rPr lang="en-US" sz="6996" b="true">
                <a:solidFill>
                  <a:srgbClr val="FFFFFF"/>
                </a:solidFill>
                <a:latin typeface="Neue Machina Ultra-Bold"/>
                <a:ea typeface="Neue Machina Ultra-Bold"/>
                <a:cs typeface="Neue Machina Ultra-Bold"/>
                <a:sym typeface="Neue Machina Ultra-Bold"/>
              </a:rPr>
              <a:t>Regression Models Evaluation</a:t>
            </a:r>
          </a:p>
        </p:txBody>
      </p:sp>
      <p:sp>
        <p:nvSpPr>
          <p:cNvPr name="TextBox 11" id="11"/>
          <p:cNvSpPr txBox="true"/>
          <p:nvPr/>
        </p:nvSpPr>
        <p:spPr>
          <a:xfrm rot="0">
            <a:off x="9265894" y="1270144"/>
            <a:ext cx="7726441" cy="5312408"/>
          </a:xfrm>
          <a:prstGeom prst="rect">
            <a:avLst/>
          </a:prstGeom>
        </p:spPr>
        <p:txBody>
          <a:bodyPr anchor="t" rtlCol="false" tIns="0" lIns="0" bIns="0" rIns="0">
            <a:spAutoFit/>
          </a:bodyPr>
          <a:lstStyle/>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Coefficient values were calculated for the linear, lasso, and polynomial models</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Feature importance was calculated for the Random Forest model</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Both were shown in bar plots for comparison</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r², RMSE, and MSE were calculated for all models</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For the polynomial model, metrics were calculated on both training and testing to spot over-fitting</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Prediction vs. Actual values, scatter plots for each model</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Residual Plots for each model</a:t>
            </a:r>
          </a:p>
        </p:txBody>
      </p:sp>
      <p:sp>
        <p:nvSpPr>
          <p:cNvPr name="Freeform 12" id="12"/>
          <p:cNvSpPr/>
          <p:nvPr/>
        </p:nvSpPr>
        <p:spPr>
          <a:xfrm flipH="false" flipV="false" rot="0">
            <a:off x="16425952" y="3846561"/>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903086" y="3247114"/>
            <a:ext cx="1007204" cy="537285"/>
          </a:xfrm>
          <a:custGeom>
            <a:avLst/>
            <a:gdLst/>
            <a:ahLst/>
            <a:cxnLst/>
            <a:rect r="r" b="b" t="t" l="l"/>
            <a:pathLst>
              <a:path h="537285" w="1007204">
                <a:moveTo>
                  <a:pt x="0" y="0"/>
                </a:moveTo>
                <a:lnTo>
                  <a:pt x="1007205" y="0"/>
                </a:lnTo>
                <a:lnTo>
                  <a:pt x="1007205"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5" id="15"/>
          <p:cNvSpPr/>
          <p:nvPr/>
        </p:nvSpPr>
        <p:spPr>
          <a:xfrm flipH="false" flipV="false" rot="0">
            <a:off x="16292518" y="8302561"/>
            <a:ext cx="1933563" cy="1933563"/>
          </a:xfrm>
          <a:custGeom>
            <a:avLst/>
            <a:gdLst/>
            <a:ahLst/>
            <a:cxnLst/>
            <a:rect r="r" b="b" t="t" l="l"/>
            <a:pathLst>
              <a:path h="1933563" w="1933563">
                <a:moveTo>
                  <a:pt x="0" y="0"/>
                </a:moveTo>
                <a:lnTo>
                  <a:pt x="1933564" y="0"/>
                </a:lnTo>
                <a:lnTo>
                  <a:pt x="1933564" y="1933563"/>
                </a:lnTo>
                <a:lnTo>
                  <a:pt x="0" y="1933563"/>
                </a:lnTo>
                <a:lnTo>
                  <a:pt x="0" y="0"/>
                </a:lnTo>
                <a:close/>
              </a:path>
            </a:pathLst>
          </a:custGeom>
          <a:blipFill>
            <a:blip r:embed="rId10"/>
            <a:stretch>
              <a:fillRect l="0" t="0" r="0" b="0"/>
            </a:stretch>
          </a:blipFill>
        </p:spPr>
      </p:sp>
      <p:sp>
        <p:nvSpPr>
          <p:cNvPr name="Freeform 16" id="16"/>
          <p:cNvSpPr/>
          <p:nvPr/>
        </p:nvSpPr>
        <p:spPr>
          <a:xfrm flipH="false" flipV="false" rot="0">
            <a:off x="0" y="0"/>
            <a:ext cx="1766577" cy="1446545"/>
          </a:xfrm>
          <a:custGeom>
            <a:avLst/>
            <a:gdLst/>
            <a:ahLst/>
            <a:cxnLst/>
            <a:rect r="r" b="b" t="t" l="l"/>
            <a:pathLst>
              <a:path h="1446545" w="1766577">
                <a:moveTo>
                  <a:pt x="0" y="0"/>
                </a:moveTo>
                <a:lnTo>
                  <a:pt x="1766577" y="0"/>
                </a:lnTo>
                <a:lnTo>
                  <a:pt x="1766577" y="1446545"/>
                </a:lnTo>
                <a:lnTo>
                  <a:pt x="0" y="1446545"/>
                </a:lnTo>
                <a:lnTo>
                  <a:pt x="0" y="0"/>
                </a:lnTo>
                <a:close/>
              </a:path>
            </a:pathLst>
          </a:custGeom>
          <a:blipFill>
            <a:blip r:embed="rId11"/>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8232972" y="3044137"/>
            <a:ext cx="9155080" cy="4407906"/>
            <a:chOff x="0" y="0"/>
            <a:chExt cx="2411214" cy="1160930"/>
          </a:xfrm>
        </p:grpSpPr>
        <p:sp>
          <p:nvSpPr>
            <p:cNvPr name="Freeform 6" id="6"/>
            <p:cNvSpPr/>
            <p:nvPr/>
          </p:nvSpPr>
          <p:spPr>
            <a:xfrm flipH="false" flipV="false" rot="0">
              <a:off x="0" y="0"/>
              <a:ext cx="2411214" cy="1160930"/>
            </a:xfrm>
            <a:custGeom>
              <a:avLst/>
              <a:gdLst/>
              <a:ahLst/>
              <a:cxnLst/>
              <a:rect r="r" b="b" t="t" l="l"/>
              <a:pathLst>
                <a:path h="1160930" w="2411214">
                  <a:moveTo>
                    <a:pt x="43128" y="0"/>
                  </a:moveTo>
                  <a:lnTo>
                    <a:pt x="2368087" y="0"/>
                  </a:lnTo>
                  <a:cubicBezTo>
                    <a:pt x="2379525" y="0"/>
                    <a:pt x="2390495" y="4544"/>
                    <a:pt x="2398583" y="12632"/>
                  </a:cubicBezTo>
                  <a:cubicBezTo>
                    <a:pt x="2406671" y="20720"/>
                    <a:pt x="2411214" y="31690"/>
                    <a:pt x="2411214" y="43128"/>
                  </a:cubicBezTo>
                  <a:lnTo>
                    <a:pt x="2411214" y="1117802"/>
                  </a:lnTo>
                  <a:cubicBezTo>
                    <a:pt x="2411214" y="1141621"/>
                    <a:pt x="2391906" y="1160930"/>
                    <a:pt x="2368087" y="1160930"/>
                  </a:cubicBezTo>
                  <a:lnTo>
                    <a:pt x="43128" y="1160930"/>
                  </a:lnTo>
                  <a:cubicBezTo>
                    <a:pt x="19309" y="1160930"/>
                    <a:pt x="0" y="1141621"/>
                    <a:pt x="0" y="1117802"/>
                  </a:cubicBezTo>
                  <a:lnTo>
                    <a:pt x="0" y="43128"/>
                  </a:lnTo>
                  <a:cubicBezTo>
                    <a:pt x="0" y="31690"/>
                    <a:pt x="4544" y="20720"/>
                    <a:pt x="12632" y="12632"/>
                  </a:cubicBezTo>
                  <a:cubicBezTo>
                    <a:pt x="20720" y="4544"/>
                    <a:pt x="31690" y="0"/>
                    <a:pt x="43128"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2411214" cy="1170455"/>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8232972" y="7619312"/>
            <a:ext cx="9632882" cy="8617051"/>
          </a:xfrm>
          <a:custGeom>
            <a:avLst/>
            <a:gdLst/>
            <a:ahLst/>
            <a:cxnLst/>
            <a:rect r="r" b="b" t="t" l="l"/>
            <a:pathLst>
              <a:path h="8617051" w="9632882">
                <a:moveTo>
                  <a:pt x="0" y="0"/>
                </a:moveTo>
                <a:lnTo>
                  <a:pt x="9632882" y="0"/>
                </a:lnTo>
                <a:lnTo>
                  <a:pt x="9632882" y="8617051"/>
                </a:lnTo>
                <a:lnTo>
                  <a:pt x="0" y="8617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28605" y="1482842"/>
            <a:ext cx="4543450" cy="1561295"/>
          </a:xfrm>
          <a:custGeom>
            <a:avLst/>
            <a:gdLst/>
            <a:ahLst/>
            <a:cxnLst/>
            <a:rect r="r" b="b" t="t" l="l"/>
            <a:pathLst>
              <a:path h="1561295" w="4543450">
                <a:moveTo>
                  <a:pt x="0" y="0"/>
                </a:moveTo>
                <a:lnTo>
                  <a:pt x="4543450" y="0"/>
                </a:lnTo>
                <a:lnTo>
                  <a:pt x="4543450" y="1561295"/>
                </a:lnTo>
                <a:lnTo>
                  <a:pt x="0" y="156129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716173" y="794673"/>
            <a:ext cx="7516799" cy="14925053"/>
          </a:xfrm>
          <a:custGeom>
            <a:avLst/>
            <a:gdLst/>
            <a:ahLst/>
            <a:cxnLst/>
            <a:rect r="r" b="b" t="t" l="l"/>
            <a:pathLst>
              <a:path h="14925053" w="7516799">
                <a:moveTo>
                  <a:pt x="7516799" y="0"/>
                </a:moveTo>
                <a:lnTo>
                  <a:pt x="0" y="0"/>
                </a:lnTo>
                <a:lnTo>
                  <a:pt x="0" y="14925053"/>
                </a:lnTo>
                <a:lnTo>
                  <a:pt x="7516799" y="14925053"/>
                </a:lnTo>
                <a:lnTo>
                  <a:pt x="7516799"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1414292" y="5124485"/>
            <a:ext cx="7299546" cy="7219915"/>
          </a:xfrm>
          <a:custGeom>
            <a:avLst/>
            <a:gdLst/>
            <a:ahLst/>
            <a:cxnLst/>
            <a:rect r="r" b="b" t="t" l="l"/>
            <a:pathLst>
              <a:path h="7219915" w="7299546">
                <a:moveTo>
                  <a:pt x="0" y="0"/>
                </a:moveTo>
                <a:lnTo>
                  <a:pt x="7299546" y="0"/>
                </a:lnTo>
                <a:lnTo>
                  <a:pt x="7299546" y="7219915"/>
                </a:lnTo>
                <a:lnTo>
                  <a:pt x="0" y="72199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232972" y="928023"/>
            <a:ext cx="8830282" cy="2011098"/>
          </a:xfrm>
          <a:prstGeom prst="rect">
            <a:avLst/>
          </a:prstGeom>
        </p:spPr>
        <p:txBody>
          <a:bodyPr anchor="t" rtlCol="false" tIns="0" lIns="0" bIns="0" rIns="0">
            <a:spAutoFit/>
          </a:bodyPr>
          <a:lstStyle/>
          <a:p>
            <a:pPr algn="l">
              <a:lnSpc>
                <a:spcPts val="7728"/>
              </a:lnSpc>
            </a:pPr>
            <a:r>
              <a:rPr lang="en-US" sz="7728" b="true">
                <a:solidFill>
                  <a:srgbClr val="FFFFFF"/>
                </a:solidFill>
                <a:latin typeface="Neue Machina Ultra-Bold"/>
                <a:ea typeface="Neue Machina Ultra-Bold"/>
                <a:cs typeface="Neue Machina Ultra-Bold"/>
                <a:sym typeface="Neue Machina Ultra-Bold"/>
              </a:rPr>
              <a:t>Classification Models</a:t>
            </a:r>
          </a:p>
        </p:txBody>
      </p:sp>
      <p:sp>
        <p:nvSpPr>
          <p:cNvPr name="TextBox 13" id="13"/>
          <p:cNvSpPr txBox="true"/>
          <p:nvPr/>
        </p:nvSpPr>
        <p:spPr>
          <a:xfrm rot="0">
            <a:off x="8713838" y="3169663"/>
            <a:ext cx="8349416" cy="4554457"/>
          </a:xfrm>
          <a:prstGeom prst="rect">
            <a:avLst/>
          </a:prstGeom>
        </p:spPr>
        <p:txBody>
          <a:bodyPr anchor="t" rtlCol="false" tIns="0" lIns="0" bIns="0" rIns="0">
            <a:spAutoFit/>
          </a:bodyPr>
          <a:lstStyle/>
          <a:p>
            <a:pPr algn="l" marL="472967" indent="-236483" lvl="1">
              <a:lnSpc>
                <a:spcPts val="3066"/>
              </a:lnSpc>
              <a:buFont typeface="Arial"/>
              <a:buChar char="•"/>
            </a:pPr>
            <a:r>
              <a:rPr lang="en-US" sz="2190">
                <a:solidFill>
                  <a:srgbClr val="000000"/>
                </a:solidFill>
                <a:latin typeface="Neue Machina"/>
                <a:ea typeface="Neue Machina"/>
                <a:cs typeface="Neue Machina"/>
                <a:sym typeface="Neue Machina"/>
              </a:rPr>
              <a:t>Logistic Regression</a:t>
            </a:r>
          </a:p>
          <a:p>
            <a:pPr algn="l">
              <a:lnSpc>
                <a:spcPts val="3066"/>
              </a:lnSpc>
            </a:pPr>
            <a:r>
              <a:rPr lang="en-US" sz="2190">
                <a:solidFill>
                  <a:srgbClr val="000000"/>
                </a:solidFill>
                <a:latin typeface="Neue Machina"/>
                <a:ea typeface="Neue Machina"/>
                <a:cs typeface="Neue Machina"/>
                <a:sym typeface="Neue Machina"/>
              </a:rPr>
              <a:t>a parametric, model-based, supervised learning algorithm. It was selected for its simplicity and interpretability in binary classification.</a:t>
            </a:r>
          </a:p>
          <a:p>
            <a:pPr algn="l" marL="472967" indent="-236483" lvl="1">
              <a:lnSpc>
                <a:spcPts val="3066"/>
              </a:lnSpc>
              <a:buFont typeface="Arial"/>
              <a:buChar char="•"/>
            </a:pPr>
            <a:r>
              <a:rPr lang="en-US" sz="2190">
                <a:solidFill>
                  <a:srgbClr val="000000"/>
                </a:solidFill>
                <a:latin typeface="Neue Machina"/>
                <a:ea typeface="Neue Machina"/>
                <a:cs typeface="Neue Machina"/>
                <a:sym typeface="Neue Machina"/>
              </a:rPr>
              <a:t>K-Nearest Neighbors</a:t>
            </a:r>
          </a:p>
          <a:p>
            <a:pPr algn="l">
              <a:lnSpc>
                <a:spcPts val="3066"/>
              </a:lnSpc>
            </a:pPr>
            <a:r>
              <a:rPr lang="en-US" sz="2190">
                <a:solidFill>
                  <a:srgbClr val="000000"/>
                </a:solidFill>
                <a:latin typeface="Neue Machina"/>
                <a:ea typeface="Neue Machina"/>
                <a:cs typeface="Neue Machina"/>
                <a:sym typeface="Neue Machina"/>
              </a:rPr>
              <a:t>a non-parametric, instance-based, supervised learning algorithm. It was selected for its flexibility and ability to catch non-linear patterns.</a:t>
            </a:r>
          </a:p>
          <a:p>
            <a:pPr algn="l">
              <a:lnSpc>
                <a:spcPts val="3066"/>
              </a:lnSpc>
            </a:pPr>
          </a:p>
          <a:p>
            <a:pPr algn="l">
              <a:lnSpc>
                <a:spcPts val="3066"/>
              </a:lnSpc>
            </a:pPr>
            <a:r>
              <a:rPr lang="en-US" sz="2190">
                <a:solidFill>
                  <a:srgbClr val="000000"/>
                </a:solidFill>
                <a:latin typeface="Neue Machina"/>
                <a:ea typeface="Neue Machina"/>
                <a:cs typeface="Neue Machina"/>
                <a:sym typeface="Neue Machina"/>
              </a:rPr>
              <a:t>They were chosen together to provide variety and contrast in modeling approaches.</a:t>
            </a:r>
          </a:p>
          <a:p>
            <a:pPr algn="l">
              <a:lnSpc>
                <a:spcPts val="3066"/>
              </a:lnSpc>
            </a:pPr>
          </a:p>
        </p:txBody>
      </p:sp>
      <p:sp>
        <p:nvSpPr>
          <p:cNvPr name="Freeform 14" id="14"/>
          <p:cNvSpPr/>
          <p:nvPr/>
        </p:nvSpPr>
        <p:spPr>
          <a:xfrm flipH="false" flipV="false" rot="0">
            <a:off x="15300435" y="794673"/>
            <a:ext cx="2306602" cy="792632"/>
          </a:xfrm>
          <a:custGeom>
            <a:avLst/>
            <a:gdLst/>
            <a:ahLst/>
            <a:cxnLst/>
            <a:rect r="r" b="b" t="t" l="l"/>
            <a:pathLst>
              <a:path h="792632" w="2306602">
                <a:moveTo>
                  <a:pt x="0" y="0"/>
                </a:moveTo>
                <a:lnTo>
                  <a:pt x="2306602" y="0"/>
                </a:lnTo>
                <a:lnTo>
                  <a:pt x="2306602" y="792632"/>
                </a:lnTo>
                <a:lnTo>
                  <a:pt x="0" y="792632"/>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755698" y="5830068"/>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5944350" y="2939121"/>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586168" y="3347174"/>
            <a:ext cx="11562213" cy="6817226"/>
            <a:chOff x="0" y="0"/>
            <a:chExt cx="2912393" cy="1717183"/>
          </a:xfrm>
        </p:grpSpPr>
        <p:sp>
          <p:nvSpPr>
            <p:cNvPr name="Freeform 6" id="6"/>
            <p:cNvSpPr/>
            <p:nvPr/>
          </p:nvSpPr>
          <p:spPr>
            <a:xfrm flipH="false" flipV="false" rot="0">
              <a:off x="0" y="0"/>
              <a:ext cx="2912393" cy="1717183"/>
            </a:xfrm>
            <a:custGeom>
              <a:avLst/>
              <a:gdLst/>
              <a:ahLst/>
              <a:cxnLst/>
              <a:rect r="r" b="b" t="t" l="l"/>
              <a:pathLst>
                <a:path h="1717183" w="2912393">
                  <a:moveTo>
                    <a:pt x="34149" y="0"/>
                  </a:moveTo>
                  <a:lnTo>
                    <a:pt x="2878244" y="0"/>
                  </a:lnTo>
                  <a:cubicBezTo>
                    <a:pt x="2887301" y="0"/>
                    <a:pt x="2895987" y="3598"/>
                    <a:pt x="2902391" y="10002"/>
                  </a:cubicBezTo>
                  <a:cubicBezTo>
                    <a:pt x="2908795" y="16406"/>
                    <a:pt x="2912393" y="25092"/>
                    <a:pt x="2912393" y="34149"/>
                  </a:cubicBezTo>
                  <a:lnTo>
                    <a:pt x="2912393" y="1683034"/>
                  </a:lnTo>
                  <a:cubicBezTo>
                    <a:pt x="2912393" y="1701894"/>
                    <a:pt x="2897104" y="1717183"/>
                    <a:pt x="2878244" y="1717183"/>
                  </a:cubicBezTo>
                  <a:lnTo>
                    <a:pt x="34149" y="1717183"/>
                  </a:lnTo>
                  <a:cubicBezTo>
                    <a:pt x="25092" y="1717183"/>
                    <a:pt x="16406" y="1713586"/>
                    <a:pt x="10002" y="1707181"/>
                  </a:cubicBezTo>
                  <a:cubicBezTo>
                    <a:pt x="3598" y="1700777"/>
                    <a:pt x="0" y="1692091"/>
                    <a:pt x="0" y="1683034"/>
                  </a:cubicBezTo>
                  <a:lnTo>
                    <a:pt x="0" y="34149"/>
                  </a:lnTo>
                  <a:cubicBezTo>
                    <a:pt x="0" y="15289"/>
                    <a:pt x="15289" y="0"/>
                    <a:pt x="34149"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912393" cy="1726708"/>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5937083" y="2132744"/>
            <a:ext cx="3534056" cy="1214430"/>
          </a:xfrm>
          <a:custGeom>
            <a:avLst/>
            <a:gdLst/>
            <a:ahLst/>
            <a:cxnLst/>
            <a:rect r="r" b="b" t="t" l="l"/>
            <a:pathLst>
              <a:path h="1214430" w="3534056">
                <a:moveTo>
                  <a:pt x="0" y="0"/>
                </a:moveTo>
                <a:lnTo>
                  <a:pt x="3534056" y="0"/>
                </a:lnTo>
                <a:lnTo>
                  <a:pt x="3534056" y="1214430"/>
                </a:lnTo>
                <a:lnTo>
                  <a:pt x="0" y="121443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514512" y="1286915"/>
            <a:ext cx="7546975" cy="9977972"/>
          </a:xfrm>
          <a:custGeom>
            <a:avLst/>
            <a:gdLst/>
            <a:ahLst/>
            <a:cxnLst/>
            <a:rect r="r" b="b" t="t" l="l"/>
            <a:pathLst>
              <a:path h="9977972" w="7546975">
                <a:moveTo>
                  <a:pt x="0" y="0"/>
                </a:moveTo>
                <a:lnTo>
                  <a:pt x="7546976" y="0"/>
                </a:lnTo>
                <a:lnTo>
                  <a:pt x="7546976" y="9977973"/>
                </a:lnTo>
                <a:lnTo>
                  <a:pt x="0" y="9977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026999" y="4535366"/>
            <a:ext cx="6622881" cy="8241141"/>
          </a:xfrm>
          <a:custGeom>
            <a:avLst/>
            <a:gdLst/>
            <a:ahLst/>
            <a:cxnLst/>
            <a:rect r="r" b="b" t="t" l="l"/>
            <a:pathLst>
              <a:path h="8241141" w="6622881">
                <a:moveTo>
                  <a:pt x="0" y="0"/>
                </a:moveTo>
                <a:lnTo>
                  <a:pt x="6622880" y="0"/>
                </a:lnTo>
                <a:lnTo>
                  <a:pt x="6622880" y="8241141"/>
                </a:lnTo>
                <a:lnTo>
                  <a:pt x="0" y="8241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700649"/>
            <a:ext cx="8017243" cy="2707558"/>
          </a:xfrm>
          <a:prstGeom prst="rect">
            <a:avLst/>
          </a:prstGeom>
        </p:spPr>
        <p:txBody>
          <a:bodyPr anchor="t" rtlCol="false" tIns="0" lIns="0" bIns="0" rIns="0">
            <a:spAutoFit/>
          </a:bodyPr>
          <a:lstStyle/>
          <a:p>
            <a:pPr algn="l">
              <a:lnSpc>
                <a:spcPts val="7017"/>
              </a:lnSpc>
            </a:pPr>
            <a:r>
              <a:rPr lang="en-US" sz="7017" b="true">
                <a:solidFill>
                  <a:srgbClr val="FFFFFF"/>
                </a:solidFill>
                <a:latin typeface="Neue Machina Ultra-Bold"/>
                <a:ea typeface="Neue Machina Ultra-Bold"/>
                <a:cs typeface="Neue Machina Ultra-Bold"/>
                <a:sym typeface="Neue Machina Ultra-Bold"/>
              </a:rPr>
              <a:t>Classification Models Evaluation</a:t>
            </a:r>
          </a:p>
        </p:txBody>
      </p:sp>
      <p:sp>
        <p:nvSpPr>
          <p:cNvPr name="Freeform 12" id="12"/>
          <p:cNvSpPr/>
          <p:nvPr/>
        </p:nvSpPr>
        <p:spPr>
          <a:xfrm flipH="false" flipV="false" rot="0">
            <a:off x="-934723" y="921434"/>
            <a:ext cx="2627098" cy="902766"/>
          </a:xfrm>
          <a:custGeom>
            <a:avLst/>
            <a:gdLst/>
            <a:ahLst/>
            <a:cxnLst/>
            <a:rect r="r" b="b" t="t" l="l"/>
            <a:pathLst>
              <a:path h="902766" w="2627098">
                <a:moveTo>
                  <a:pt x="0" y="0"/>
                </a:moveTo>
                <a:lnTo>
                  <a:pt x="2627098" y="0"/>
                </a:lnTo>
                <a:lnTo>
                  <a:pt x="2627098" y="902766"/>
                </a:lnTo>
                <a:lnTo>
                  <a:pt x="0" y="90276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286985" y="2096539"/>
            <a:ext cx="2740014" cy="941568"/>
          </a:xfrm>
          <a:custGeom>
            <a:avLst/>
            <a:gdLst/>
            <a:ahLst/>
            <a:cxnLst/>
            <a:rect r="r" b="b" t="t" l="l"/>
            <a:pathLst>
              <a:path h="941568" w="2740014">
                <a:moveTo>
                  <a:pt x="0" y="0"/>
                </a:moveTo>
                <a:lnTo>
                  <a:pt x="2740014" y="0"/>
                </a:lnTo>
                <a:lnTo>
                  <a:pt x="2740014" y="941569"/>
                </a:lnTo>
                <a:lnTo>
                  <a:pt x="0" y="941569"/>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150699" y="1286915"/>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5" id="15"/>
          <p:cNvSpPr/>
          <p:nvPr/>
        </p:nvSpPr>
        <p:spPr>
          <a:xfrm flipH="false" flipV="false" rot="0">
            <a:off x="2589427" y="749630"/>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6" id="16"/>
          <p:cNvSpPr/>
          <p:nvPr/>
        </p:nvSpPr>
        <p:spPr>
          <a:xfrm flipH="false" flipV="false" rot="0">
            <a:off x="9286985" y="3549827"/>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graphicFrame>
        <p:nvGraphicFramePr>
          <p:cNvPr name="Table 17" id="17"/>
          <p:cNvGraphicFramePr>
            <a:graphicFrameLocks noGrp="true"/>
          </p:cNvGraphicFramePr>
          <p:nvPr/>
        </p:nvGraphicFramePr>
        <p:xfrm>
          <a:off x="1090031" y="4893985"/>
          <a:ext cx="5088858" cy="3352800"/>
        </p:xfrm>
        <a:graphic>
          <a:graphicData uri="http://schemas.openxmlformats.org/drawingml/2006/table">
            <a:tbl>
              <a:tblPr/>
              <a:tblGrid>
                <a:gridCol w="1052249"/>
                <a:gridCol w="1980450"/>
                <a:gridCol w="2056159"/>
              </a:tblGrid>
              <a:tr h="838200">
                <a:tc>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c gridSpan="2">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c h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r>
              <a:tr h="838200">
                <a:tc rowSpan="3">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Not Addicted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Addicted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r>
              <a:tr h="838200">
                <a:tc v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1306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30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838200">
                <a:tc v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24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1358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sp>
        <p:nvSpPr>
          <p:cNvPr name="TextBox 18" id="18"/>
          <p:cNvSpPr txBox="true"/>
          <p:nvPr/>
        </p:nvSpPr>
        <p:spPr>
          <a:xfrm rot="0">
            <a:off x="826604" y="3614496"/>
            <a:ext cx="10483728" cy="1279489"/>
          </a:xfrm>
          <a:prstGeom prst="rect">
            <a:avLst/>
          </a:prstGeom>
        </p:spPr>
        <p:txBody>
          <a:bodyPr anchor="t" rtlCol="false" tIns="0" lIns="0" bIns="0" rIns="0">
            <a:spAutoFit/>
          </a:bodyPr>
          <a:lstStyle/>
          <a:p>
            <a:pPr algn="l">
              <a:lnSpc>
                <a:spcPts val="3440"/>
              </a:lnSpc>
            </a:pPr>
            <a:r>
              <a:rPr lang="en-US" sz="2457">
                <a:solidFill>
                  <a:srgbClr val="000000"/>
                </a:solidFill>
                <a:latin typeface="Neue Machina"/>
                <a:ea typeface="Neue Machina"/>
                <a:cs typeface="Neue Machina"/>
                <a:sym typeface="Neue Machina"/>
              </a:rPr>
              <a:t>Each model was assessed using appropriate evaluation metrics:</a:t>
            </a:r>
          </a:p>
          <a:p>
            <a:pPr algn="l">
              <a:lnSpc>
                <a:spcPts val="3440"/>
              </a:lnSpc>
              <a:spcBef>
                <a:spcPct val="0"/>
              </a:spcBef>
            </a:pPr>
            <a:r>
              <a:rPr lang="en-US" sz="2457">
                <a:solidFill>
                  <a:srgbClr val="000000"/>
                </a:solidFill>
                <a:latin typeface="Neue Machina"/>
                <a:ea typeface="Neue Machina"/>
                <a:cs typeface="Neue Machina"/>
                <a:sym typeface="Neue Machina"/>
              </a:rPr>
              <a:t>Accuracy, Precision, Recall, F1-Score, and ROC Curves. Confusion matrices were also presented.</a:t>
            </a:r>
          </a:p>
        </p:txBody>
      </p:sp>
      <p:sp>
        <p:nvSpPr>
          <p:cNvPr name="TextBox 19" id="19"/>
          <p:cNvSpPr txBox="true"/>
          <p:nvPr/>
        </p:nvSpPr>
        <p:spPr>
          <a:xfrm rot="0">
            <a:off x="915371" y="4909522"/>
            <a:ext cx="4192979" cy="851238"/>
          </a:xfrm>
          <a:prstGeom prst="rect">
            <a:avLst/>
          </a:prstGeom>
        </p:spPr>
        <p:txBody>
          <a:bodyPr anchor="t" rtlCol="false" tIns="0" lIns="0" bIns="0" rIns="0">
            <a:spAutoFit/>
          </a:bodyPr>
          <a:lstStyle/>
          <a:p>
            <a:pPr algn="l">
              <a:lnSpc>
                <a:spcPts val="3440"/>
              </a:lnSpc>
            </a:pPr>
            <a:r>
              <a:rPr lang="en-US" sz="2457">
                <a:solidFill>
                  <a:srgbClr val="000000"/>
                </a:solidFill>
                <a:latin typeface="Neue Machina"/>
                <a:ea typeface="Neue Machina"/>
                <a:cs typeface="Neue Machina"/>
                <a:sym typeface="Neue Machina"/>
              </a:rPr>
              <a:t>Logistic Regression:</a:t>
            </a:r>
          </a:p>
          <a:p>
            <a:pPr algn="l">
              <a:lnSpc>
                <a:spcPts val="3440"/>
              </a:lnSpc>
              <a:spcBef>
                <a:spcPct val="0"/>
              </a:spcBef>
            </a:pPr>
          </a:p>
        </p:txBody>
      </p:sp>
      <p:sp>
        <p:nvSpPr>
          <p:cNvPr name="TextBox 20" id="20"/>
          <p:cNvSpPr txBox="true"/>
          <p:nvPr/>
        </p:nvSpPr>
        <p:spPr>
          <a:xfrm rot="0">
            <a:off x="1090031" y="7790237"/>
            <a:ext cx="1019121" cy="266700"/>
          </a:xfrm>
          <a:prstGeom prst="rect">
            <a:avLst/>
          </a:prstGeom>
        </p:spPr>
        <p:txBody>
          <a:bodyPr anchor="t" rtlCol="false" tIns="0" lIns="0" bIns="0" rIns="0">
            <a:spAutoFit/>
          </a:bodyPr>
          <a:lstStyle/>
          <a:p>
            <a:pPr algn="ctr" marL="0" indent="0" lvl="0">
              <a:lnSpc>
                <a:spcPts val="2100"/>
              </a:lnSpc>
              <a:spcBef>
                <a:spcPct val="0"/>
              </a:spcBef>
            </a:pPr>
            <a:r>
              <a:rPr lang="en-US" sz="1500" strike="noStrike" u="none">
                <a:solidFill>
                  <a:srgbClr val="000000"/>
                </a:solidFill>
                <a:latin typeface="Neue Machina"/>
                <a:ea typeface="Neue Machina"/>
                <a:cs typeface="Neue Machina"/>
                <a:sym typeface="Neue Machina"/>
              </a:rPr>
              <a:t>Addicted</a:t>
            </a:r>
          </a:p>
        </p:txBody>
      </p:sp>
      <p:sp>
        <p:nvSpPr>
          <p:cNvPr name="TextBox 21" id="21"/>
          <p:cNvSpPr txBox="true"/>
          <p:nvPr/>
        </p:nvSpPr>
        <p:spPr>
          <a:xfrm rot="0">
            <a:off x="1090031" y="6717687"/>
            <a:ext cx="1019121" cy="533400"/>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000000"/>
                </a:solidFill>
                <a:latin typeface="Neue Machina"/>
                <a:ea typeface="Neue Machina"/>
                <a:cs typeface="Neue Machina"/>
                <a:sym typeface="Neue Machina"/>
              </a:rPr>
              <a:t>Not </a:t>
            </a:r>
            <a:r>
              <a:rPr lang="en-US" sz="1500" strike="noStrike" u="none">
                <a:solidFill>
                  <a:srgbClr val="000000"/>
                </a:solidFill>
                <a:latin typeface="Neue Machina"/>
                <a:ea typeface="Neue Machina"/>
                <a:cs typeface="Neue Machina"/>
                <a:sym typeface="Neue Machina"/>
              </a:rPr>
              <a:t>Addicted</a:t>
            </a:r>
          </a:p>
        </p:txBody>
      </p:sp>
      <p:sp>
        <p:nvSpPr>
          <p:cNvPr name="TextBox 22" id="22"/>
          <p:cNvSpPr txBox="true"/>
          <p:nvPr/>
        </p:nvSpPr>
        <p:spPr>
          <a:xfrm rot="-5400000">
            <a:off x="-128204" y="7386198"/>
            <a:ext cx="1881042" cy="249417"/>
          </a:xfrm>
          <a:prstGeom prst="rect">
            <a:avLst/>
          </a:prstGeom>
        </p:spPr>
        <p:txBody>
          <a:bodyPr anchor="t" rtlCol="false" tIns="0" lIns="0" bIns="0" rIns="0">
            <a:spAutoFit/>
          </a:bodyPr>
          <a:lstStyle/>
          <a:p>
            <a:pPr algn="ctr" marL="0" indent="0" lvl="0">
              <a:lnSpc>
                <a:spcPts val="2099"/>
              </a:lnSpc>
              <a:spcBef>
                <a:spcPct val="0"/>
              </a:spcBef>
            </a:pPr>
            <a:r>
              <a:rPr lang="en-US" b="true" sz="1499" strike="noStrike" u="none">
                <a:solidFill>
                  <a:srgbClr val="000000"/>
                </a:solidFill>
                <a:latin typeface="Neue Machina Ultra-Bold"/>
                <a:ea typeface="Neue Machina Ultra-Bold"/>
                <a:cs typeface="Neue Machina Ultra-Bold"/>
                <a:sym typeface="Neue Machina Ultra-Bold"/>
              </a:rPr>
              <a:t>Predicted</a:t>
            </a:r>
          </a:p>
        </p:txBody>
      </p:sp>
      <p:graphicFrame>
        <p:nvGraphicFramePr>
          <p:cNvPr name="Table 23" id="23"/>
          <p:cNvGraphicFramePr>
            <a:graphicFrameLocks noGrp="true"/>
          </p:cNvGraphicFramePr>
          <p:nvPr/>
        </p:nvGraphicFramePr>
        <p:xfrm>
          <a:off x="6565675" y="4893985"/>
          <a:ext cx="5259270" cy="3352800"/>
        </p:xfrm>
        <a:graphic>
          <a:graphicData uri="http://schemas.openxmlformats.org/drawingml/2006/table">
            <a:tbl>
              <a:tblPr/>
              <a:tblGrid>
                <a:gridCol w="1049497"/>
                <a:gridCol w="1975270"/>
                <a:gridCol w="2234503"/>
              </a:tblGrid>
              <a:tr h="838200">
                <a:tc>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c gridSpan="2">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c h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5E898"/>
                    </a:solidFill>
                  </a:tcPr>
                </a:tc>
              </a:tr>
              <a:tr h="838200">
                <a:tc rowSpan="3">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Low Risk</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High Risk</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r>
              <a:tr h="838200">
                <a:tc v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1306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30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838200">
                <a:tc vMerge="true">
                  <a:txBody>
                    <a:bodyPr anchor="t" rtlCol="false"/>
                    <a:lstStyle/>
                    <a:p>
                      <a:pPr algn="ctr">
                        <a:lnSpc>
                          <a:spcPts val="21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BF6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24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100"/>
                        </a:lnSpc>
                        <a:defRPr/>
                      </a:pPr>
                      <a:r>
                        <a:rPr lang="en-US" sz="1500">
                          <a:solidFill>
                            <a:srgbClr val="000000"/>
                          </a:solidFill>
                          <a:latin typeface="Neue Machina"/>
                          <a:ea typeface="Neue Machina"/>
                          <a:cs typeface="Neue Machina"/>
                          <a:sym typeface="Neue Machina"/>
                        </a:rPr>
                        <a:t>1358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sp>
        <p:nvSpPr>
          <p:cNvPr name="TextBox 24" id="24"/>
          <p:cNvSpPr txBox="true"/>
          <p:nvPr/>
        </p:nvSpPr>
        <p:spPr>
          <a:xfrm rot="0">
            <a:off x="6565675" y="6920176"/>
            <a:ext cx="1019121" cy="266700"/>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000000"/>
                </a:solidFill>
                <a:latin typeface="Neue Machina"/>
                <a:ea typeface="Neue Machina"/>
                <a:cs typeface="Neue Machina"/>
                <a:sym typeface="Neue Machina"/>
              </a:rPr>
              <a:t>Low Risk</a:t>
            </a:r>
          </a:p>
        </p:txBody>
      </p:sp>
      <p:sp>
        <p:nvSpPr>
          <p:cNvPr name="TextBox 25" id="25"/>
          <p:cNvSpPr txBox="true"/>
          <p:nvPr/>
        </p:nvSpPr>
        <p:spPr>
          <a:xfrm rot="0">
            <a:off x="6565675" y="7693563"/>
            <a:ext cx="1019121" cy="266700"/>
          </a:xfrm>
          <a:prstGeom prst="rect">
            <a:avLst/>
          </a:prstGeom>
        </p:spPr>
        <p:txBody>
          <a:bodyPr anchor="t" rtlCol="false" tIns="0" lIns="0" bIns="0" rIns="0">
            <a:spAutoFit/>
          </a:bodyPr>
          <a:lstStyle/>
          <a:p>
            <a:pPr algn="ctr" marL="0" indent="0" lvl="0">
              <a:lnSpc>
                <a:spcPts val="2100"/>
              </a:lnSpc>
              <a:spcBef>
                <a:spcPct val="0"/>
              </a:spcBef>
            </a:pPr>
            <a:r>
              <a:rPr lang="en-US" sz="1500">
                <a:solidFill>
                  <a:srgbClr val="000000"/>
                </a:solidFill>
                <a:latin typeface="Neue Machina"/>
                <a:ea typeface="Neue Machina"/>
                <a:cs typeface="Neue Machina"/>
                <a:sym typeface="Neue Machina"/>
              </a:rPr>
              <a:t>High Risk</a:t>
            </a:r>
          </a:p>
        </p:txBody>
      </p:sp>
      <p:sp>
        <p:nvSpPr>
          <p:cNvPr name="TextBox 26" id="26"/>
          <p:cNvSpPr txBox="true"/>
          <p:nvPr/>
        </p:nvSpPr>
        <p:spPr>
          <a:xfrm rot="-5400000">
            <a:off x="5500446" y="7386198"/>
            <a:ext cx="1881042" cy="249417"/>
          </a:xfrm>
          <a:prstGeom prst="rect">
            <a:avLst/>
          </a:prstGeom>
        </p:spPr>
        <p:txBody>
          <a:bodyPr anchor="t" rtlCol="false" tIns="0" lIns="0" bIns="0" rIns="0">
            <a:spAutoFit/>
          </a:bodyPr>
          <a:lstStyle/>
          <a:p>
            <a:pPr algn="ctr" marL="0" indent="0" lvl="0">
              <a:lnSpc>
                <a:spcPts val="2099"/>
              </a:lnSpc>
              <a:spcBef>
                <a:spcPct val="0"/>
              </a:spcBef>
            </a:pPr>
            <a:r>
              <a:rPr lang="en-US" b="true" sz="1499" strike="noStrike" u="none">
                <a:solidFill>
                  <a:srgbClr val="000000"/>
                </a:solidFill>
                <a:latin typeface="Neue Machina Ultra-Bold"/>
                <a:ea typeface="Neue Machina Ultra-Bold"/>
                <a:cs typeface="Neue Machina Ultra-Bold"/>
                <a:sym typeface="Neue Machina Ultra-Bold"/>
              </a:rPr>
              <a:t>Predicted</a:t>
            </a:r>
          </a:p>
        </p:txBody>
      </p:sp>
      <p:sp>
        <p:nvSpPr>
          <p:cNvPr name="TextBox 27" id="27"/>
          <p:cNvSpPr txBox="true"/>
          <p:nvPr/>
        </p:nvSpPr>
        <p:spPr>
          <a:xfrm rot="0">
            <a:off x="3248962" y="5449175"/>
            <a:ext cx="1881042" cy="249417"/>
          </a:xfrm>
          <a:prstGeom prst="rect">
            <a:avLst/>
          </a:prstGeom>
        </p:spPr>
        <p:txBody>
          <a:bodyPr anchor="t" rtlCol="false" tIns="0" lIns="0" bIns="0" rIns="0">
            <a:spAutoFit/>
          </a:bodyPr>
          <a:lstStyle/>
          <a:p>
            <a:pPr algn="ctr" marL="0" indent="0" lvl="0">
              <a:lnSpc>
                <a:spcPts val="2099"/>
              </a:lnSpc>
              <a:spcBef>
                <a:spcPct val="0"/>
              </a:spcBef>
            </a:pPr>
            <a:r>
              <a:rPr lang="en-US" b="true" sz="1499">
                <a:solidFill>
                  <a:srgbClr val="000000"/>
                </a:solidFill>
                <a:latin typeface="Neue Machina Ultra-Bold"/>
                <a:ea typeface="Neue Machina Ultra-Bold"/>
                <a:cs typeface="Neue Machina Ultra-Bold"/>
                <a:sym typeface="Neue Machina Ultra-Bold"/>
              </a:rPr>
              <a:t>Actual</a:t>
            </a:r>
          </a:p>
        </p:txBody>
      </p:sp>
      <p:sp>
        <p:nvSpPr>
          <p:cNvPr name="TextBox 28" id="28"/>
          <p:cNvSpPr txBox="true"/>
          <p:nvPr/>
        </p:nvSpPr>
        <p:spPr>
          <a:xfrm rot="0">
            <a:off x="8684275" y="5449175"/>
            <a:ext cx="1881042" cy="249417"/>
          </a:xfrm>
          <a:prstGeom prst="rect">
            <a:avLst/>
          </a:prstGeom>
        </p:spPr>
        <p:txBody>
          <a:bodyPr anchor="t" rtlCol="false" tIns="0" lIns="0" bIns="0" rIns="0">
            <a:spAutoFit/>
          </a:bodyPr>
          <a:lstStyle/>
          <a:p>
            <a:pPr algn="ctr" marL="0" indent="0" lvl="0">
              <a:lnSpc>
                <a:spcPts val="2099"/>
              </a:lnSpc>
              <a:spcBef>
                <a:spcPct val="0"/>
              </a:spcBef>
            </a:pPr>
            <a:r>
              <a:rPr lang="en-US" b="true" sz="1499">
                <a:solidFill>
                  <a:srgbClr val="000000"/>
                </a:solidFill>
                <a:latin typeface="Neue Machina Ultra-Bold"/>
                <a:ea typeface="Neue Machina Ultra-Bold"/>
                <a:cs typeface="Neue Machina Ultra-Bold"/>
                <a:sym typeface="Neue Machina Ultra-Bold"/>
              </a:rPr>
              <a:t>Actual</a:t>
            </a:r>
          </a:p>
        </p:txBody>
      </p:sp>
      <p:sp>
        <p:nvSpPr>
          <p:cNvPr name="TextBox 29" id="29"/>
          <p:cNvSpPr txBox="true"/>
          <p:nvPr/>
        </p:nvSpPr>
        <p:spPr>
          <a:xfrm rot="0">
            <a:off x="6587785" y="4930691"/>
            <a:ext cx="4192979" cy="422987"/>
          </a:xfrm>
          <a:prstGeom prst="rect">
            <a:avLst/>
          </a:prstGeom>
        </p:spPr>
        <p:txBody>
          <a:bodyPr anchor="t" rtlCol="false" tIns="0" lIns="0" bIns="0" rIns="0">
            <a:spAutoFit/>
          </a:bodyPr>
          <a:lstStyle/>
          <a:p>
            <a:pPr algn="l">
              <a:lnSpc>
                <a:spcPts val="3440"/>
              </a:lnSpc>
              <a:spcBef>
                <a:spcPct val="0"/>
              </a:spcBef>
            </a:pPr>
            <a:r>
              <a:rPr lang="en-US" sz="2457">
                <a:solidFill>
                  <a:srgbClr val="000000"/>
                </a:solidFill>
                <a:latin typeface="Neue Machina"/>
                <a:ea typeface="Neue Machina"/>
                <a:cs typeface="Neue Machina"/>
                <a:sym typeface="Neue Machina"/>
              </a:rPr>
              <a:t>K-Nearest Neighbors:</a:t>
            </a:r>
          </a:p>
        </p:txBody>
      </p:sp>
      <p:sp>
        <p:nvSpPr>
          <p:cNvPr name="TextBox 30" id="30"/>
          <p:cNvSpPr txBox="true"/>
          <p:nvPr/>
        </p:nvSpPr>
        <p:spPr>
          <a:xfrm rot="0">
            <a:off x="1090031" y="8586562"/>
            <a:ext cx="4813387" cy="1295851"/>
          </a:xfrm>
          <a:prstGeom prst="rect">
            <a:avLst/>
          </a:prstGeom>
        </p:spPr>
        <p:txBody>
          <a:bodyPr anchor="t" rtlCol="false" tIns="0" lIns="0" bIns="0" rIns="0">
            <a:spAutoFit/>
          </a:bodyPr>
          <a:lstStyle/>
          <a:p>
            <a:pPr algn="l">
              <a:lnSpc>
                <a:spcPts val="2600"/>
              </a:lnSpc>
            </a:pPr>
            <a:r>
              <a:rPr lang="en-US" sz="1857">
                <a:solidFill>
                  <a:srgbClr val="000000"/>
                </a:solidFill>
                <a:latin typeface="Neue Machina"/>
                <a:ea typeface="Neue Machina"/>
                <a:cs typeface="Neue Machina"/>
                <a:sym typeface="Neue Machina"/>
              </a:rPr>
              <a:t>Accuracy:   0.9801324503311258</a:t>
            </a:r>
          </a:p>
          <a:p>
            <a:pPr algn="l">
              <a:lnSpc>
                <a:spcPts val="2600"/>
              </a:lnSpc>
            </a:pPr>
            <a:r>
              <a:rPr lang="en-US" sz="1857">
                <a:solidFill>
                  <a:srgbClr val="000000"/>
                </a:solidFill>
                <a:latin typeface="Neue Machina"/>
                <a:ea typeface="Neue Machina"/>
                <a:cs typeface="Neue Machina"/>
                <a:sym typeface="Neue Machina"/>
              </a:rPr>
              <a:t>Precision:   0.978386167146974</a:t>
            </a:r>
          </a:p>
          <a:p>
            <a:pPr algn="l">
              <a:lnSpc>
                <a:spcPts val="2600"/>
              </a:lnSpc>
            </a:pPr>
            <a:r>
              <a:rPr lang="en-US" sz="1857">
                <a:solidFill>
                  <a:srgbClr val="000000"/>
                </a:solidFill>
                <a:latin typeface="Neue Machina"/>
                <a:ea typeface="Neue Machina"/>
                <a:cs typeface="Neue Machina"/>
                <a:sym typeface="Neue Machina"/>
              </a:rPr>
              <a:t>Recall:       0.9826338639652678</a:t>
            </a:r>
          </a:p>
          <a:p>
            <a:pPr algn="l">
              <a:lnSpc>
                <a:spcPts val="2600"/>
              </a:lnSpc>
              <a:spcBef>
                <a:spcPct val="0"/>
              </a:spcBef>
            </a:pPr>
            <a:r>
              <a:rPr lang="en-US" sz="1857">
                <a:solidFill>
                  <a:srgbClr val="000000"/>
                </a:solidFill>
                <a:latin typeface="Neue Machina"/>
                <a:ea typeface="Neue Machina"/>
                <a:cs typeface="Neue Machina"/>
                <a:sym typeface="Neue Machina"/>
              </a:rPr>
              <a:t>F1 Score:    0.9805054151624548</a:t>
            </a:r>
          </a:p>
        </p:txBody>
      </p:sp>
      <p:sp>
        <p:nvSpPr>
          <p:cNvPr name="TextBox 31" id="31"/>
          <p:cNvSpPr txBox="true"/>
          <p:nvPr/>
        </p:nvSpPr>
        <p:spPr>
          <a:xfrm rot="0">
            <a:off x="6587785" y="8586562"/>
            <a:ext cx="4813387" cy="1295851"/>
          </a:xfrm>
          <a:prstGeom prst="rect">
            <a:avLst/>
          </a:prstGeom>
        </p:spPr>
        <p:txBody>
          <a:bodyPr anchor="t" rtlCol="false" tIns="0" lIns="0" bIns="0" rIns="0">
            <a:spAutoFit/>
          </a:bodyPr>
          <a:lstStyle/>
          <a:p>
            <a:pPr algn="l">
              <a:lnSpc>
                <a:spcPts val="2600"/>
              </a:lnSpc>
            </a:pPr>
            <a:r>
              <a:rPr lang="en-US" sz="1857">
                <a:solidFill>
                  <a:srgbClr val="000000"/>
                </a:solidFill>
                <a:latin typeface="Neue Machina"/>
                <a:ea typeface="Neue Machina"/>
                <a:cs typeface="Neue Machina"/>
                <a:sym typeface="Neue Machina"/>
              </a:rPr>
              <a:t>Accuracy:    0.9705665930831494</a:t>
            </a:r>
          </a:p>
          <a:p>
            <a:pPr algn="l">
              <a:lnSpc>
                <a:spcPts val="2600"/>
              </a:lnSpc>
            </a:pPr>
            <a:r>
              <a:rPr lang="en-US" sz="1857">
                <a:solidFill>
                  <a:srgbClr val="000000"/>
                </a:solidFill>
                <a:latin typeface="Neue Machina"/>
                <a:ea typeface="Neue Machina"/>
                <a:cs typeface="Neue Machina"/>
                <a:sym typeface="Neue Machina"/>
              </a:rPr>
              <a:t>Precision:    0.9425414364640884</a:t>
            </a:r>
          </a:p>
          <a:p>
            <a:pPr algn="l">
              <a:lnSpc>
                <a:spcPts val="2600"/>
              </a:lnSpc>
            </a:pPr>
            <a:r>
              <a:rPr lang="en-US" sz="1857">
                <a:solidFill>
                  <a:srgbClr val="000000"/>
                </a:solidFill>
                <a:latin typeface="Neue Machina"/>
                <a:ea typeface="Neue Machina"/>
                <a:cs typeface="Neue Machina"/>
                <a:sym typeface="Neue Machina"/>
              </a:rPr>
              <a:t>Recall:        0.9682179341657208</a:t>
            </a:r>
          </a:p>
          <a:p>
            <a:pPr algn="l">
              <a:lnSpc>
                <a:spcPts val="2600"/>
              </a:lnSpc>
              <a:spcBef>
                <a:spcPct val="0"/>
              </a:spcBef>
            </a:pPr>
            <a:r>
              <a:rPr lang="en-US" sz="1857">
                <a:solidFill>
                  <a:srgbClr val="000000"/>
                </a:solidFill>
                <a:latin typeface="Neue Machina"/>
                <a:ea typeface="Neue Machina"/>
                <a:cs typeface="Neue Machina"/>
                <a:sym typeface="Neue Machina"/>
              </a:rPr>
              <a:t>F1 Score:     0.9552071668533034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40838" y="3108233"/>
            <a:ext cx="6529193" cy="1072203"/>
            <a:chOff x="0" y="0"/>
            <a:chExt cx="1719623" cy="282391"/>
          </a:xfrm>
        </p:grpSpPr>
        <p:sp>
          <p:nvSpPr>
            <p:cNvPr name="Freeform 6" id="6"/>
            <p:cNvSpPr/>
            <p:nvPr/>
          </p:nvSpPr>
          <p:spPr>
            <a:xfrm flipH="false" flipV="false" rot="0">
              <a:off x="0" y="0"/>
              <a:ext cx="1719623" cy="282391"/>
            </a:xfrm>
            <a:custGeom>
              <a:avLst/>
              <a:gdLst/>
              <a:ahLst/>
              <a:cxnLst/>
              <a:rect r="r" b="b" t="t" l="l"/>
              <a:pathLst>
                <a:path h="282391" w="1719623">
                  <a:moveTo>
                    <a:pt x="60473" y="0"/>
                  </a:moveTo>
                  <a:lnTo>
                    <a:pt x="1659150" y="0"/>
                  </a:lnTo>
                  <a:cubicBezTo>
                    <a:pt x="1692548" y="0"/>
                    <a:pt x="1719623" y="27075"/>
                    <a:pt x="1719623" y="60473"/>
                  </a:cubicBezTo>
                  <a:lnTo>
                    <a:pt x="1719623" y="221918"/>
                  </a:lnTo>
                  <a:cubicBezTo>
                    <a:pt x="1719623" y="255316"/>
                    <a:pt x="1692548" y="282391"/>
                    <a:pt x="1659150" y="282391"/>
                  </a:cubicBezTo>
                  <a:lnTo>
                    <a:pt x="60473" y="282391"/>
                  </a:lnTo>
                  <a:cubicBezTo>
                    <a:pt x="27075" y="282391"/>
                    <a:pt x="0" y="255316"/>
                    <a:pt x="0" y="221918"/>
                  </a:cubicBezTo>
                  <a:lnTo>
                    <a:pt x="0" y="60473"/>
                  </a:lnTo>
                  <a:cubicBezTo>
                    <a:pt x="0" y="27075"/>
                    <a:pt x="27075" y="0"/>
                    <a:pt x="60473"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1719623" cy="291916"/>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9572462" y="1067947"/>
            <a:ext cx="8249919" cy="16380706"/>
          </a:xfrm>
          <a:custGeom>
            <a:avLst/>
            <a:gdLst/>
            <a:ahLst/>
            <a:cxnLst/>
            <a:rect r="r" b="b" t="t" l="l"/>
            <a:pathLst>
              <a:path h="16380706" w="8249919">
                <a:moveTo>
                  <a:pt x="0" y="0"/>
                </a:moveTo>
                <a:lnTo>
                  <a:pt x="8249919" y="0"/>
                </a:lnTo>
                <a:lnTo>
                  <a:pt x="8249919" y="16380706"/>
                </a:lnTo>
                <a:lnTo>
                  <a:pt x="0" y="16380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true" flipV="false" rot="0">
            <a:off x="6866594" y="3552479"/>
            <a:ext cx="7299546" cy="7219915"/>
          </a:xfrm>
          <a:custGeom>
            <a:avLst/>
            <a:gdLst/>
            <a:ahLst/>
            <a:cxnLst/>
            <a:rect r="r" b="b" t="t" l="l"/>
            <a:pathLst>
              <a:path h="7219915" w="7299546">
                <a:moveTo>
                  <a:pt x="7299546" y="0"/>
                </a:moveTo>
                <a:lnTo>
                  <a:pt x="0" y="0"/>
                </a:lnTo>
                <a:lnTo>
                  <a:pt x="0" y="7219915"/>
                </a:lnTo>
                <a:lnTo>
                  <a:pt x="7299546" y="7219915"/>
                </a:lnTo>
                <a:lnTo>
                  <a:pt x="72995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867261" y="6043170"/>
            <a:ext cx="6891662" cy="3821740"/>
          </a:xfrm>
          <a:custGeom>
            <a:avLst/>
            <a:gdLst/>
            <a:ahLst/>
            <a:cxnLst/>
            <a:rect r="r" b="b" t="t" l="l"/>
            <a:pathLst>
              <a:path h="3821740" w="6891662">
                <a:moveTo>
                  <a:pt x="6891662" y="0"/>
                </a:moveTo>
                <a:lnTo>
                  <a:pt x="0" y="0"/>
                </a:lnTo>
                <a:lnTo>
                  <a:pt x="0" y="3821740"/>
                </a:lnTo>
                <a:lnTo>
                  <a:pt x="6891662" y="3821740"/>
                </a:lnTo>
                <a:lnTo>
                  <a:pt x="689166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1276350"/>
            <a:ext cx="10933552" cy="1831883"/>
          </a:xfrm>
          <a:prstGeom prst="rect">
            <a:avLst/>
          </a:prstGeom>
        </p:spPr>
        <p:txBody>
          <a:bodyPr anchor="t" rtlCol="false" tIns="0" lIns="0" bIns="0" rIns="0">
            <a:spAutoFit/>
          </a:bodyPr>
          <a:lstStyle/>
          <a:p>
            <a:pPr algn="l">
              <a:lnSpc>
                <a:spcPts val="13732"/>
              </a:lnSpc>
            </a:pPr>
            <a:r>
              <a:rPr lang="en-US" sz="13732" b="true">
                <a:solidFill>
                  <a:srgbClr val="FFFFFF"/>
                </a:solidFill>
                <a:latin typeface="Neue Machina Ultra-Bold"/>
                <a:ea typeface="Neue Machina Ultra-Bold"/>
                <a:cs typeface="Neue Machina Ultra-Bold"/>
                <a:sym typeface="Neue Machina Ultra-Bold"/>
              </a:rPr>
              <a:t>Thank you</a:t>
            </a:r>
          </a:p>
        </p:txBody>
      </p:sp>
      <p:sp>
        <p:nvSpPr>
          <p:cNvPr name="TextBox 12" id="12"/>
          <p:cNvSpPr txBox="true"/>
          <p:nvPr/>
        </p:nvSpPr>
        <p:spPr>
          <a:xfrm rot="0">
            <a:off x="1394145" y="3525896"/>
            <a:ext cx="5837894" cy="351178"/>
          </a:xfrm>
          <a:prstGeom prst="rect">
            <a:avLst/>
          </a:prstGeom>
        </p:spPr>
        <p:txBody>
          <a:bodyPr anchor="t" rtlCol="false" tIns="0" lIns="0" bIns="0" rIns="0">
            <a:spAutoFit/>
          </a:bodyPr>
          <a:lstStyle/>
          <a:p>
            <a:pPr algn="ctr">
              <a:lnSpc>
                <a:spcPts val="2575"/>
              </a:lnSpc>
            </a:pPr>
            <a:r>
              <a:rPr lang="en-US" sz="2575" b="true">
                <a:solidFill>
                  <a:srgbClr val="000000"/>
                </a:solidFill>
                <a:latin typeface="Neue Machina Ultra-Bold"/>
                <a:ea typeface="Neue Machina Ultra-Bold"/>
                <a:cs typeface="Neue Machina Ultra-Bold"/>
                <a:sym typeface="Neue Machina Ultra-Bold"/>
              </a:rPr>
              <a:t>Use Your Mobile Carefully &lt;3</a:t>
            </a:r>
          </a:p>
        </p:txBody>
      </p:sp>
      <p:sp>
        <p:nvSpPr>
          <p:cNvPr name="Freeform 13" id="13"/>
          <p:cNvSpPr/>
          <p:nvPr/>
        </p:nvSpPr>
        <p:spPr>
          <a:xfrm flipH="false" flipV="false" rot="0">
            <a:off x="15993581" y="1028700"/>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90143" y="4428087"/>
            <a:ext cx="3707717" cy="1274106"/>
          </a:xfrm>
          <a:custGeom>
            <a:avLst/>
            <a:gdLst/>
            <a:ahLst/>
            <a:cxnLst/>
            <a:rect r="r" b="b" t="t" l="l"/>
            <a:pathLst>
              <a:path h="1274106" w="3707717">
                <a:moveTo>
                  <a:pt x="0" y="0"/>
                </a:moveTo>
                <a:lnTo>
                  <a:pt x="3707717" y="0"/>
                </a:lnTo>
                <a:lnTo>
                  <a:pt x="3707717" y="1274106"/>
                </a:lnTo>
                <a:lnTo>
                  <a:pt x="0" y="1274106"/>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1458650" y="3145150"/>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4188301" y="4874857"/>
            <a:ext cx="1007204" cy="537285"/>
          </a:xfrm>
          <a:custGeom>
            <a:avLst/>
            <a:gdLst/>
            <a:ahLst/>
            <a:cxnLst/>
            <a:rect r="r" b="b" t="t" l="l"/>
            <a:pathLst>
              <a:path h="537285" w="1007204">
                <a:moveTo>
                  <a:pt x="0" y="0"/>
                </a:moveTo>
                <a:lnTo>
                  <a:pt x="1007205" y="0"/>
                </a:lnTo>
                <a:lnTo>
                  <a:pt x="1007205" y="537286"/>
                </a:lnTo>
                <a:lnTo>
                  <a:pt x="0" y="537286"/>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DAGnvd-CJ0U</dc:identifier>
  <dcterms:modified xsi:type="dcterms:W3CDTF">2011-08-01T06:04:30Z</dcterms:modified>
  <cp:revision>1</cp:revision>
  <dc:title>Blue Illustrative Social Media Engagement Presentation</dc:title>
</cp:coreProperties>
</file>